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7" r:id="rId8"/>
    <p:sldId id="262" r:id="rId9"/>
    <p:sldId id="263" r:id="rId10"/>
    <p:sldId id="265" r:id="rId11"/>
    <p:sldId id="264" r:id="rId12"/>
    <p:sldId id="266" r:id="rId13"/>
    <p:sldId id="268" r:id="rId14"/>
    <p:sldId id="269" r:id="rId15"/>
    <p:sldId id="272" r:id="rId16"/>
    <p:sldId id="270" r:id="rId17"/>
    <p:sldId id="271" r:id="rId18"/>
    <p:sldId id="273" r:id="rId19"/>
    <p:sldId id="274" r:id="rId20"/>
    <p:sldId id="275" r:id="rId21"/>
    <p:sldId id="276" r:id="rId22"/>
    <p:sldId id="277" r:id="rId23"/>
    <p:sldId id="280" r:id="rId24"/>
    <p:sldId id="278" r:id="rId25"/>
    <p:sldId id="279"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13-May-12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13-May-12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13-May-12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13-May-12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13-May-12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13-May-12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3400"/>
            <a:ext cx="5805268" cy="2868168"/>
          </a:xfrm>
        </p:spPr>
        <p:txBody>
          <a:bodyPr/>
          <a:lstStyle/>
          <a:p>
            <a:r>
              <a:rPr lang="en-US" sz="6000" dirty="0" smtClean="0"/>
              <a:t>Data Analysis</a:t>
            </a:r>
            <a:endParaRPr lang="en-US" sz="6000" dirty="0"/>
          </a:p>
        </p:txBody>
      </p:sp>
      <p:sp>
        <p:nvSpPr>
          <p:cNvPr id="3" name="Subtitle 2"/>
          <p:cNvSpPr>
            <a:spLocks noGrp="1"/>
          </p:cNvSpPr>
          <p:nvPr>
            <p:ph type="subTitle" idx="1"/>
          </p:nvPr>
        </p:nvSpPr>
        <p:spPr>
          <a:xfrm>
            <a:off x="2667000" y="4495800"/>
            <a:ext cx="5800578" cy="1101248"/>
          </a:xfrm>
        </p:spPr>
        <p:txBody>
          <a:bodyPr>
            <a:normAutofit/>
          </a:bodyPr>
          <a:lstStyle/>
          <a:p>
            <a:r>
              <a:rPr lang="en-US" sz="2400" dirty="0" smtClean="0"/>
              <a:t>Prof. Quazi Tarikul Islam</a:t>
            </a:r>
          </a:p>
          <a:p>
            <a:r>
              <a:rPr lang="en-US" sz="2400" dirty="0" smtClean="0"/>
              <a:t>Professor of Medicine</a:t>
            </a:r>
            <a:endParaRPr lang="en-US" sz="2400" dirty="0"/>
          </a:p>
        </p:txBody>
      </p:sp>
    </p:spTree>
    <p:extLst>
      <p:ext uri="{BB962C8B-B14F-4D97-AF65-F5344CB8AC3E}">
        <p14:creationId xmlns:p14="http://schemas.microsoft.com/office/powerpoint/2010/main" val="3140421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275"/>
            <a:ext cx="7239000" cy="1143000"/>
          </a:xfrm>
        </p:spPr>
        <p:txBody>
          <a:bodyPr>
            <a:normAutofit/>
          </a:bodyPr>
          <a:lstStyle/>
          <a:p>
            <a:pPr algn="ctr"/>
            <a:r>
              <a:rPr lang="en-US" sz="6600" dirty="0" smtClean="0"/>
              <a:t>Brain Storming</a:t>
            </a:r>
            <a:endParaRPr lang="en-US" sz="6600" dirty="0"/>
          </a:p>
        </p:txBody>
      </p:sp>
      <p:sp>
        <p:nvSpPr>
          <p:cNvPr id="5" name="Rectangle 1"/>
          <p:cNvSpPr>
            <a:spLocks noChangeArrowheads="1"/>
          </p:cNvSpPr>
          <p:nvPr/>
        </p:nvSpPr>
        <p:spPr bwMode="auto">
          <a:xfrm>
            <a:off x="457200" y="2670776"/>
            <a:ext cx="32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393939"/>
                </a:solidFill>
                <a:effectLst/>
                <a:latin typeface="Arial" pitchFamily="34" charset="0"/>
                <a:cs typeface="Arial" pitchFamily="34" charset="0"/>
              </a:rPr>
              <a:t> </a:t>
            </a:r>
            <a:endParaRPr kumimoji="0" lang="en-US" sz="900" b="1" i="0" u="none" strike="noStrike" cap="none" normalizeH="0" baseline="0" dirty="0" smtClean="0">
              <a:ln>
                <a:noFill/>
              </a:ln>
              <a:solidFill>
                <a:srgbClr val="393939"/>
              </a:solidFill>
              <a:effectLst/>
              <a:latin typeface="Arial" pitchFamily="34" charset="0"/>
              <a:cs typeface="Arial" pitchFamily="34" charset="0"/>
            </a:endParaRPr>
          </a:p>
        </p:txBody>
      </p:sp>
    </p:spTree>
    <p:extLst>
      <p:ext uri="{BB962C8B-B14F-4D97-AF65-F5344CB8AC3E}">
        <p14:creationId xmlns:p14="http://schemas.microsoft.com/office/powerpoint/2010/main" val="2276890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5395028"/>
              </p:ext>
            </p:extLst>
          </p:nvPr>
        </p:nvGraphicFramePr>
        <p:xfrm>
          <a:off x="457200" y="3429000"/>
          <a:ext cx="7239000" cy="1752600"/>
        </p:xfrm>
        <a:graphic>
          <a:graphicData uri="http://schemas.openxmlformats.org/drawingml/2006/table">
            <a:tbl>
              <a:tblPr/>
              <a:tblGrid>
                <a:gridCol w="2413000"/>
                <a:gridCol w="2413000"/>
                <a:gridCol w="2413000"/>
              </a:tblGrid>
              <a:tr h="0">
                <a:tc>
                  <a:txBody>
                    <a:bodyPr/>
                    <a:lstStyle/>
                    <a:p>
                      <a:pPr algn="l" fontAlgn="base"/>
                      <a:r>
                        <a:rPr lang="en-US" b="1" dirty="0">
                          <a:effectLst/>
                        </a:rPr>
                        <a:t>Albumin</a:t>
                      </a:r>
                    </a:p>
                  </a:txBody>
                  <a:tcPr marL="95250" marR="95250" marT="47625" marB="47625" anchor="ctr">
                    <a:lnL w="9525" cap="flat" cmpd="sng" algn="ctr">
                      <a:solidFill>
                        <a:srgbClr val="702185"/>
                      </a:solidFill>
                      <a:prstDash val="solid"/>
                      <a:round/>
                      <a:headEnd type="none" w="med" len="med"/>
                      <a:tailEnd type="none" w="med" len="med"/>
                    </a:lnL>
                    <a:lnR w="9525" cap="flat" cmpd="sng" algn="ctr">
                      <a:solidFill>
                        <a:srgbClr val="80F986"/>
                      </a:solidFill>
                      <a:prstDash val="solid"/>
                      <a:round/>
                      <a:headEnd type="none" w="med" len="med"/>
                      <a:tailEnd type="none" w="med" len="med"/>
                    </a:lnR>
                    <a:lnT w="9525" cap="flat" cmpd="sng" algn="ctr">
                      <a:solidFill>
                        <a:srgbClr val="702185"/>
                      </a:solidFill>
                      <a:prstDash val="solid"/>
                      <a:round/>
                      <a:headEnd type="none" w="med" len="med"/>
                      <a:tailEnd type="none" w="med" len="med"/>
                    </a:lnT>
                    <a:lnB w="9525" cap="flat" cmpd="sng" algn="ctr">
                      <a:solidFill>
                        <a:srgbClr val="70F986"/>
                      </a:solidFill>
                      <a:prstDash val="solid"/>
                      <a:round/>
                      <a:headEnd type="none" w="med" len="med"/>
                      <a:tailEnd type="none" w="med" len="med"/>
                    </a:lnB>
                    <a:solidFill>
                      <a:srgbClr val="EBEAEA"/>
                    </a:solidFill>
                  </a:tcPr>
                </a:tc>
                <a:tc>
                  <a:txBody>
                    <a:bodyPr/>
                    <a:lstStyle/>
                    <a:p>
                      <a:pPr fontAlgn="base"/>
                      <a:r>
                        <a:rPr lang="en-US">
                          <a:effectLst/>
                        </a:rPr>
                        <a:t>38 g/l</a:t>
                      </a:r>
                    </a:p>
                  </a:txBody>
                  <a:tcPr marL="95250" marR="95250" marT="47625" marB="47625" anchor="ctr">
                    <a:lnL w="9525" cap="flat" cmpd="sng" algn="ctr">
                      <a:solidFill>
                        <a:srgbClr val="80F986"/>
                      </a:solidFill>
                      <a:prstDash val="solid"/>
                      <a:round/>
                      <a:headEnd type="none" w="med" len="med"/>
                      <a:tailEnd type="none" w="med" len="med"/>
                    </a:lnL>
                    <a:lnR w="9525" cap="flat" cmpd="sng" algn="ctr">
                      <a:solidFill>
                        <a:srgbClr val="C0F986"/>
                      </a:solidFill>
                      <a:prstDash val="solid"/>
                      <a:round/>
                      <a:headEnd type="none" w="med" len="med"/>
                      <a:tailEnd type="none" w="med" len="med"/>
                    </a:lnR>
                    <a:lnT w="9525" cap="flat" cmpd="sng" algn="ctr">
                      <a:solidFill>
                        <a:srgbClr val="80F986"/>
                      </a:solidFill>
                      <a:prstDash val="solid"/>
                      <a:round/>
                      <a:headEnd type="none" w="med" len="med"/>
                      <a:tailEnd type="none" w="med" len="med"/>
                    </a:lnT>
                    <a:lnB w="9525" cap="flat" cmpd="sng" algn="ctr">
                      <a:solidFill>
                        <a:srgbClr val="D0F986"/>
                      </a:solidFill>
                      <a:prstDash val="solid"/>
                      <a:round/>
                      <a:headEnd type="none" w="med" len="med"/>
                      <a:tailEnd type="none" w="med" len="med"/>
                    </a:lnB>
                    <a:solidFill>
                      <a:srgbClr val="F7F8F9"/>
                    </a:solidFill>
                  </a:tcPr>
                </a:tc>
                <a:tc>
                  <a:txBody>
                    <a:bodyPr/>
                    <a:lstStyle/>
                    <a:p>
                      <a:pPr fontAlgn="base"/>
                      <a:r>
                        <a:rPr lang="en-US">
                          <a:effectLst/>
                        </a:rPr>
                        <a:t>(37-49)</a:t>
                      </a:r>
                    </a:p>
                  </a:txBody>
                  <a:tcPr marL="95250" marR="95250" marT="47625" marB="47625" anchor="ctr">
                    <a:lnL w="9525" cap="flat" cmpd="sng" algn="ctr">
                      <a:solidFill>
                        <a:srgbClr val="C0F986"/>
                      </a:solidFill>
                      <a:prstDash val="solid"/>
                      <a:round/>
                      <a:headEnd type="none" w="med" len="med"/>
                      <a:tailEnd type="none" w="med" len="med"/>
                    </a:lnL>
                    <a:lnR w="9525" cap="flat" cmpd="sng" algn="ctr">
                      <a:solidFill>
                        <a:srgbClr val="C0F986"/>
                      </a:solidFill>
                      <a:prstDash val="solid"/>
                      <a:round/>
                      <a:headEnd type="none" w="med" len="med"/>
                      <a:tailEnd type="none" w="med" len="med"/>
                    </a:lnR>
                    <a:lnT w="9525" cap="flat" cmpd="sng" algn="ctr">
                      <a:solidFill>
                        <a:srgbClr val="C0F986"/>
                      </a:solidFill>
                      <a:prstDash val="solid"/>
                      <a:round/>
                      <a:headEnd type="none" w="med" len="med"/>
                      <a:tailEnd type="none" w="med" len="med"/>
                    </a:lnT>
                    <a:lnB w="9525" cap="flat" cmpd="sng" algn="ctr">
                      <a:solidFill>
                        <a:srgbClr val="00F986"/>
                      </a:solidFill>
                      <a:prstDash val="solid"/>
                      <a:round/>
                      <a:headEnd type="none" w="med" len="med"/>
                      <a:tailEnd type="none" w="med" len="med"/>
                    </a:lnB>
                    <a:solidFill>
                      <a:srgbClr val="F7F8F9"/>
                    </a:solidFill>
                  </a:tcPr>
                </a:tc>
              </a:tr>
              <a:tr h="0">
                <a:tc>
                  <a:txBody>
                    <a:bodyPr/>
                    <a:lstStyle/>
                    <a:p>
                      <a:pPr algn="l" fontAlgn="base"/>
                      <a:r>
                        <a:rPr lang="en-US" b="1" dirty="0">
                          <a:effectLst/>
                        </a:rPr>
                        <a:t>Bilirubin</a:t>
                      </a:r>
                    </a:p>
                  </a:txBody>
                  <a:tcPr marL="95250" marR="95250" marT="47625" marB="47625" anchor="ctr">
                    <a:lnL w="9525" cap="flat" cmpd="sng" algn="ctr">
                      <a:solidFill>
                        <a:srgbClr val="70F986"/>
                      </a:solidFill>
                      <a:prstDash val="solid"/>
                      <a:round/>
                      <a:headEnd type="none" w="med" len="med"/>
                      <a:tailEnd type="none" w="med" len="med"/>
                    </a:lnL>
                    <a:lnR w="9525" cap="flat" cmpd="sng" algn="ctr">
                      <a:solidFill>
                        <a:srgbClr val="D0F986"/>
                      </a:solidFill>
                      <a:prstDash val="solid"/>
                      <a:round/>
                      <a:headEnd type="none" w="med" len="med"/>
                      <a:tailEnd type="none" w="med" len="med"/>
                    </a:lnR>
                    <a:lnT w="9525" cap="flat" cmpd="sng" algn="ctr">
                      <a:solidFill>
                        <a:srgbClr val="70F986"/>
                      </a:solidFill>
                      <a:prstDash val="solid"/>
                      <a:round/>
                      <a:headEnd type="none" w="med" len="med"/>
                      <a:tailEnd type="none" w="med" len="med"/>
                    </a:lnT>
                    <a:lnB w="9525" cap="flat" cmpd="sng" algn="ctr">
                      <a:solidFill>
                        <a:srgbClr val="B06831"/>
                      </a:solidFill>
                      <a:prstDash val="solid"/>
                      <a:round/>
                      <a:headEnd type="none" w="med" len="med"/>
                      <a:tailEnd type="none" w="med" len="med"/>
                    </a:lnB>
                    <a:solidFill>
                      <a:srgbClr val="EBEAEA"/>
                    </a:solidFill>
                  </a:tcPr>
                </a:tc>
                <a:tc>
                  <a:txBody>
                    <a:bodyPr/>
                    <a:lstStyle/>
                    <a:p>
                      <a:pPr fontAlgn="base"/>
                      <a:r>
                        <a:rPr lang="en-US" dirty="0">
                          <a:effectLst/>
                        </a:rPr>
                        <a:t>200 </a:t>
                      </a:r>
                      <a:r>
                        <a:rPr lang="en-US" dirty="0" err="1">
                          <a:effectLst/>
                        </a:rPr>
                        <a:t>mol</a:t>
                      </a:r>
                      <a:r>
                        <a:rPr lang="en-US" dirty="0">
                          <a:effectLst/>
                        </a:rPr>
                        <a:t>/l</a:t>
                      </a:r>
                    </a:p>
                  </a:txBody>
                  <a:tcPr marL="95250" marR="95250" marT="47625" marB="47625" anchor="ctr">
                    <a:lnL w="9525" cap="flat" cmpd="sng" algn="ctr">
                      <a:solidFill>
                        <a:srgbClr val="D0F986"/>
                      </a:solidFill>
                      <a:prstDash val="solid"/>
                      <a:round/>
                      <a:headEnd type="none" w="med" len="med"/>
                      <a:tailEnd type="none" w="med" len="med"/>
                    </a:lnL>
                    <a:lnR w="9525" cap="flat" cmpd="sng" algn="ctr">
                      <a:solidFill>
                        <a:srgbClr val="00F986"/>
                      </a:solidFill>
                      <a:prstDash val="solid"/>
                      <a:round/>
                      <a:headEnd type="none" w="med" len="med"/>
                      <a:tailEnd type="none" w="med" len="med"/>
                    </a:lnR>
                    <a:lnT w="9525" cap="flat" cmpd="sng" algn="ctr">
                      <a:solidFill>
                        <a:srgbClr val="D0F986"/>
                      </a:solidFill>
                      <a:prstDash val="solid"/>
                      <a:round/>
                      <a:headEnd type="none" w="med" len="med"/>
                      <a:tailEnd type="none" w="med" len="med"/>
                    </a:lnT>
                    <a:lnB w="9525" cap="flat" cmpd="sng" algn="ctr">
                      <a:solidFill>
                        <a:srgbClr val="90F986"/>
                      </a:solidFill>
                      <a:prstDash val="solid"/>
                      <a:round/>
                      <a:headEnd type="none" w="med" len="med"/>
                      <a:tailEnd type="none" w="med" len="med"/>
                    </a:lnB>
                    <a:solidFill>
                      <a:srgbClr val="F7F8F9"/>
                    </a:solidFill>
                  </a:tcPr>
                </a:tc>
                <a:tc>
                  <a:txBody>
                    <a:bodyPr/>
                    <a:lstStyle/>
                    <a:p>
                      <a:pPr fontAlgn="base"/>
                      <a:r>
                        <a:rPr lang="en-US">
                          <a:effectLst/>
                        </a:rPr>
                        <a:t>(1-22)</a:t>
                      </a:r>
                    </a:p>
                  </a:txBody>
                  <a:tcPr marL="95250" marR="95250" marT="47625" marB="47625" anchor="ctr">
                    <a:lnL w="9525" cap="flat" cmpd="sng" algn="ctr">
                      <a:solidFill>
                        <a:srgbClr val="00F986"/>
                      </a:solidFill>
                      <a:prstDash val="solid"/>
                      <a:round/>
                      <a:headEnd type="none" w="med" len="med"/>
                      <a:tailEnd type="none" w="med" len="med"/>
                    </a:lnL>
                    <a:lnR w="9525" cap="flat" cmpd="sng" algn="ctr">
                      <a:solidFill>
                        <a:srgbClr val="00F986"/>
                      </a:solidFill>
                      <a:prstDash val="solid"/>
                      <a:round/>
                      <a:headEnd type="none" w="med" len="med"/>
                      <a:tailEnd type="none" w="med" len="med"/>
                    </a:lnR>
                    <a:lnT w="9525" cap="flat" cmpd="sng" algn="ctr">
                      <a:solidFill>
                        <a:srgbClr val="00F986"/>
                      </a:solidFill>
                      <a:prstDash val="solid"/>
                      <a:round/>
                      <a:headEnd type="none" w="med" len="med"/>
                      <a:tailEnd type="none" w="med" len="med"/>
                    </a:lnT>
                    <a:lnB w="9525" cap="flat" cmpd="sng" algn="ctr">
                      <a:solidFill>
                        <a:srgbClr val="B02085"/>
                      </a:solidFill>
                      <a:prstDash val="solid"/>
                      <a:round/>
                      <a:headEnd type="none" w="med" len="med"/>
                      <a:tailEnd type="none" w="med" len="med"/>
                    </a:lnB>
                    <a:solidFill>
                      <a:srgbClr val="F7F8F9"/>
                    </a:solidFill>
                  </a:tcPr>
                </a:tc>
              </a:tr>
              <a:tr h="0">
                <a:tc>
                  <a:txBody>
                    <a:bodyPr/>
                    <a:lstStyle/>
                    <a:p>
                      <a:pPr algn="l" fontAlgn="base"/>
                      <a:r>
                        <a:rPr lang="en-US" b="1">
                          <a:effectLst/>
                        </a:rPr>
                        <a:t>AST</a:t>
                      </a:r>
                    </a:p>
                  </a:txBody>
                  <a:tcPr marL="95250" marR="95250" marT="47625" marB="47625" anchor="ctr">
                    <a:lnL w="9525" cap="flat" cmpd="sng" algn="ctr">
                      <a:solidFill>
                        <a:srgbClr val="B06831"/>
                      </a:solidFill>
                      <a:prstDash val="solid"/>
                      <a:round/>
                      <a:headEnd type="none" w="med" len="med"/>
                      <a:tailEnd type="none" w="med" len="med"/>
                    </a:lnL>
                    <a:lnR w="9525" cap="flat" cmpd="sng" algn="ctr">
                      <a:solidFill>
                        <a:srgbClr val="90F986"/>
                      </a:solidFill>
                      <a:prstDash val="solid"/>
                      <a:round/>
                      <a:headEnd type="none" w="med" len="med"/>
                      <a:tailEnd type="none" w="med" len="med"/>
                    </a:lnR>
                    <a:lnT w="9525" cap="flat" cmpd="sng" algn="ctr">
                      <a:solidFill>
                        <a:srgbClr val="B06831"/>
                      </a:solidFill>
                      <a:prstDash val="solid"/>
                      <a:round/>
                      <a:headEnd type="none" w="med" len="med"/>
                      <a:tailEnd type="none" w="med" len="med"/>
                    </a:lnT>
                    <a:lnB w="9525" cap="flat" cmpd="sng" algn="ctr">
                      <a:solidFill>
                        <a:srgbClr val="30F986"/>
                      </a:solidFill>
                      <a:prstDash val="solid"/>
                      <a:round/>
                      <a:headEnd type="none" w="med" len="med"/>
                      <a:tailEnd type="none" w="med" len="med"/>
                    </a:lnB>
                    <a:solidFill>
                      <a:srgbClr val="EBEAEA"/>
                    </a:solidFill>
                  </a:tcPr>
                </a:tc>
                <a:tc>
                  <a:txBody>
                    <a:bodyPr/>
                    <a:lstStyle/>
                    <a:p>
                      <a:pPr fontAlgn="base"/>
                      <a:r>
                        <a:rPr lang="en-US">
                          <a:effectLst/>
                        </a:rPr>
                        <a:t>150 U/l</a:t>
                      </a:r>
                    </a:p>
                  </a:txBody>
                  <a:tcPr marL="95250" marR="95250" marT="47625" marB="47625" anchor="ctr">
                    <a:lnL w="9525" cap="flat" cmpd="sng" algn="ctr">
                      <a:solidFill>
                        <a:srgbClr val="90F986"/>
                      </a:solidFill>
                      <a:prstDash val="solid"/>
                      <a:round/>
                      <a:headEnd type="none" w="med" len="med"/>
                      <a:tailEnd type="none" w="med" len="med"/>
                    </a:lnL>
                    <a:lnR w="9525" cap="flat" cmpd="sng" algn="ctr">
                      <a:solidFill>
                        <a:srgbClr val="B02085"/>
                      </a:solidFill>
                      <a:prstDash val="solid"/>
                      <a:round/>
                      <a:headEnd type="none" w="med" len="med"/>
                      <a:tailEnd type="none" w="med" len="med"/>
                    </a:lnR>
                    <a:lnT w="9525" cap="flat" cmpd="sng" algn="ctr">
                      <a:solidFill>
                        <a:srgbClr val="90F986"/>
                      </a:solidFill>
                      <a:prstDash val="solid"/>
                      <a:round/>
                      <a:headEnd type="none" w="med" len="med"/>
                      <a:tailEnd type="none" w="med" len="med"/>
                    </a:lnT>
                    <a:lnB w="9525" cap="flat" cmpd="sng" algn="ctr">
                      <a:solidFill>
                        <a:srgbClr val="B0F986"/>
                      </a:solidFill>
                      <a:prstDash val="solid"/>
                      <a:round/>
                      <a:headEnd type="none" w="med" len="med"/>
                      <a:tailEnd type="none" w="med" len="med"/>
                    </a:lnB>
                    <a:solidFill>
                      <a:srgbClr val="F7F8F9"/>
                    </a:solidFill>
                  </a:tcPr>
                </a:tc>
                <a:tc>
                  <a:txBody>
                    <a:bodyPr/>
                    <a:lstStyle/>
                    <a:p>
                      <a:pPr fontAlgn="base"/>
                      <a:r>
                        <a:rPr lang="en-US">
                          <a:effectLst/>
                        </a:rPr>
                        <a:t>(5-35)</a:t>
                      </a:r>
                    </a:p>
                  </a:txBody>
                  <a:tcPr marL="95250" marR="95250" marT="47625" marB="47625" anchor="ctr">
                    <a:lnL w="9525" cap="flat" cmpd="sng" algn="ctr">
                      <a:solidFill>
                        <a:srgbClr val="B02085"/>
                      </a:solidFill>
                      <a:prstDash val="solid"/>
                      <a:round/>
                      <a:headEnd type="none" w="med" len="med"/>
                      <a:tailEnd type="none" w="med" len="med"/>
                    </a:lnL>
                    <a:lnR w="9525" cap="flat" cmpd="sng" algn="ctr">
                      <a:solidFill>
                        <a:srgbClr val="B02085"/>
                      </a:solidFill>
                      <a:prstDash val="solid"/>
                      <a:round/>
                      <a:headEnd type="none" w="med" len="med"/>
                      <a:tailEnd type="none" w="med" len="med"/>
                    </a:lnR>
                    <a:lnT w="9525" cap="flat" cmpd="sng" algn="ctr">
                      <a:solidFill>
                        <a:srgbClr val="B02085"/>
                      </a:solidFill>
                      <a:prstDash val="solid"/>
                      <a:round/>
                      <a:headEnd type="none" w="med" len="med"/>
                      <a:tailEnd type="none" w="med" len="med"/>
                    </a:lnT>
                    <a:lnB w="9525" cap="flat" cmpd="sng" algn="ctr">
                      <a:solidFill>
                        <a:srgbClr val="60F886"/>
                      </a:solidFill>
                      <a:prstDash val="solid"/>
                      <a:round/>
                      <a:headEnd type="none" w="med" len="med"/>
                      <a:tailEnd type="none" w="med" len="med"/>
                    </a:lnB>
                    <a:solidFill>
                      <a:srgbClr val="F7F8F9"/>
                    </a:solidFill>
                  </a:tcPr>
                </a:tc>
              </a:tr>
              <a:tr h="0">
                <a:tc>
                  <a:txBody>
                    <a:bodyPr/>
                    <a:lstStyle/>
                    <a:p>
                      <a:pPr algn="l" fontAlgn="base"/>
                      <a:r>
                        <a:rPr lang="en-US" b="1">
                          <a:effectLst/>
                        </a:rPr>
                        <a:t>Alkaline phosphatase</a:t>
                      </a:r>
                    </a:p>
                  </a:txBody>
                  <a:tcPr marL="95250" marR="95250" marT="47625" marB="47625" anchor="ctr">
                    <a:lnL w="9525" cap="flat" cmpd="sng" algn="ctr">
                      <a:solidFill>
                        <a:srgbClr val="30F986"/>
                      </a:solidFill>
                      <a:prstDash val="solid"/>
                      <a:round/>
                      <a:headEnd type="none" w="med" len="med"/>
                      <a:tailEnd type="none" w="med" len="med"/>
                    </a:lnL>
                    <a:lnR w="9525" cap="flat" cmpd="sng" algn="ctr">
                      <a:solidFill>
                        <a:srgbClr val="B0F986"/>
                      </a:solidFill>
                      <a:prstDash val="solid"/>
                      <a:round/>
                      <a:headEnd type="none" w="med" len="med"/>
                      <a:tailEnd type="none" w="med" len="med"/>
                    </a:lnR>
                    <a:lnT w="9525" cap="flat" cmpd="sng" algn="ctr">
                      <a:solidFill>
                        <a:srgbClr val="30F986"/>
                      </a:solidFill>
                      <a:prstDash val="solid"/>
                      <a:round/>
                      <a:headEnd type="none" w="med" len="med"/>
                      <a:tailEnd type="none" w="med" len="med"/>
                    </a:lnT>
                    <a:lnB w="9525" cap="flat" cmpd="sng" algn="ctr">
                      <a:solidFill>
                        <a:srgbClr val="30F986"/>
                      </a:solidFill>
                      <a:prstDash val="solid"/>
                      <a:round/>
                      <a:headEnd type="none" w="med" len="med"/>
                      <a:tailEnd type="none" w="med" len="med"/>
                    </a:lnB>
                    <a:solidFill>
                      <a:srgbClr val="EBEAEA"/>
                    </a:solidFill>
                  </a:tcPr>
                </a:tc>
                <a:tc>
                  <a:txBody>
                    <a:bodyPr/>
                    <a:lstStyle/>
                    <a:p>
                      <a:pPr fontAlgn="base"/>
                      <a:r>
                        <a:rPr lang="en-US" dirty="0">
                          <a:effectLst/>
                        </a:rPr>
                        <a:t>200 U/l</a:t>
                      </a:r>
                    </a:p>
                  </a:txBody>
                  <a:tcPr marL="95250" marR="95250" marT="47625" marB="47625" anchor="ctr">
                    <a:lnL w="9525" cap="flat" cmpd="sng" algn="ctr">
                      <a:solidFill>
                        <a:srgbClr val="B0F986"/>
                      </a:solidFill>
                      <a:prstDash val="solid"/>
                      <a:round/>
                      <a:headEnd type="none" w="med" len="med"/>
                      <a:tailEnd type="none" w="med" len="med"/>
                    </a:lnL>
                    <a:lnR w="9525" cap="flat" cmpd="sng" algn="ctr">
                      <a:solidFill>
                        <a:srgbClr val="60F886"/>
                      </a:solidFill>
                      <a:prstDash val="solid"/>
                      <a:round/>
                      <a:headEnd type="none" w="med" len="med"/>
                      <a:tailEnd type="none" w="med" len="med"/>
                    </a:lnR>
                    <a:lnT w="9525" cap="flat" cmpd="sng" algn="ctr">
                      <a:solidFill>
                        <a:srgbClr val="B0F986"/>
                      </a:solidFill>
                      <a:prstDash val="solid"/>
                      <a:round/>
                      <a:headEnd type="none" w="med" len="med"/>
                      <a:tailEnd type="none" w="med" len="med"/>
                    </a:lnT>
                    <a:lnB w="9525" cap="flat" cmpd="sng" algn="ctr">
                      <a:solidFill>
                        <a:srgbClr val="B0F986"/>
                      </a:solidFill>
                      <a:prstDash val="solid"/>
                      <a:round/>
                      <a:headEnd type="none" w="med" len="med"/>
                      <a:tailEnd type="none" w="med" len="med"/>
                    </a:lnB>
                    <a:solidFill>
                      <a:srgbClr val="F7F8F9"/>
                    </a:solidFill>
                  </a:tcPr>
                </a:tc>
                <a:tc>
                  <a:txBody>
                    <a:bodyPr/>
                    <a:lstStyle/>
                    <a:p>
                      <a:pPr fontAlgn="base"/>
                      <a:r>
                        <a:rPr lang="en-US" dirty="0">
                          <a:effectLst/>
                        </a:rPr>
                        <a:t>(45-105)</a:t>
                      </a:r>
                    </a:p>
                  </a:txBody>
                  <a:tcPr marL="95250" marR="95250" marT="47625" marB="47625" anchor="ctr">
                    <a:lnL w="9525" cap="flat" cmpd="sng" algn="ctr">
                      <a:solidFill>
                        <a:srgbClr val="60F886"/>
                      </a:solidFill>
                      <a:prstDash val="solid"/>
                      <a:round/>
                      <a:headEnd type="none" w="med" len="med"/>
                      <a:tailEnd type="none" w="med" len="med"/>
                    </a:lnL>
                    <a:lnR w="9525" cap="flat" cmpd="sng" algn="ctr">
                      <a:solidFill>
                        <a:srgbClr val="60F886"/>
                      </a:solidFill>
                      <a:prstDash val="solid"/>
                      <a:round/>
                      <a:headEnd type="none" w="med" len="med"/>
                      <a:tailEnd type="none" w="med" len="med"/>
                    </a:lnR>
                    <a:lnT w="9525" cap="flat" cmpd="sng" algn="ctr">
                      <a:solidFill>
                        <a:srgbClr val="60F886"/>
                      </a:solidFill>
                      <a:prstDash val="solid"/>
                      <a:round/>
                      <a:headEnd type="none" w="med" len="med"/>
                      <a:tailEnd type="none" w="med" len="med"/>
                    </a:lnT>
                    <a:lnB w="9525" cap="flat" cmpd="sng" algn="ctr">
                      <a:solidFill>
                        <a:srgbClr val="60F886"/>
                      </a:solidFill>
                      <a:prstDash val="solid"/>
                      <a:round/>
                      <a:headEnd type="none" w="med" len="med"/>
                      <a:tailEnd type="none" w="med" len="med"/>
                    </a:lnB>
                    <a:solidFill>
                      <a:srgbClr val="F7F8F9"/>
                    </a:solidFill>
                  </a:tcPr>
                </a:tc>
              </a:tr>
            </a:tbl>
          </a:graphicData>
        </a:graphic>
      </p:graphicFrame>
      <p:sp>
        <p:nvSpPr>
          <p:cNvPr id="5" name="Rectangle 1"/>
          <p:cNvSpPr>
            <a:spLocks noChangeArrowheads="1"/>
          </p:cNvSpPr>
          <p:nvPr/>
        </p:nvSpPr>
        <p:spPr bwMode="auto">
          <a:xfrm>
            <a:off x="457200" y="912913"/>
            <a:ext cx="7620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93939"/>
                </a:solidFill>
                <a:effectLst/>
                <a:latin typeface="Arial" pitchFamily="34" charset="0"/>
                <a:cs typeface="Arial" pitchFamily="34" charset="0"/>
              </a:rPr>
              <a:t>A 70-year-old man is admitted with pruritus and jaundice of two weeks duration and 2 kg weight loss over the last 2 years.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93939"/>
                </a:solidFill>
                <a:effectLst/>
                <a:latin typeface="Arial" pitchFamily="34" charset="0"/>
                <a:cs typeface="Arial" pitchFamily="34" charset="0"/>
              </a:rPr>
              <a:t>He had not drunk any alcohol for at least eight years.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93939"/>
                </a:solidFill>
                <a:effectLst/>
                <a:latin typeface="Arial" pitchFamily="34" charset="0"/>
                <a:cs typeface="Arial" pitchFamily="34" charset="0"/>
              </a:rPr>
              <a:t>One month ago he had completed a course of co-</a:t>
            </a:r>
            <a:r>
              <a:rPr kumimoji="0" lang="en-US" sz="2000" b="0" i="0" u="none" strike="noStrike" cap="none" normalizeH="0" baseline="0" dirty="0" err="1" smtClean="0">
                <a:ln>
                  <a:noFill/>
                </a:ln>
                <a:solidFill>
                  <a:srgbClr val="393939"/>
                </a:solidFill>
                <a:effectLst/>
                <a:latin typeface="Arial" pitchFamily="34" charset="0"/>
                <a:cs typeface="Arial" pitchFamily="34" charset="0"/>
              </a:rPr>
              <a:t>amoxiclav</a:t>
            </a:r>
            <a:r>
              <a:rPr kumimoji="0" lang="en-US" sz="2000" b="0" i="0" u="none" strike="noStrike" cap="none" normalizeH="0" baseline="0" dirty="0" smtClean="0">
                <a:ln>
                  <a:noFill/>
                </a:ln>
                <a:solidFill>
                  <a:srgbClr val="393939"/>
                </a:solidFill>
                <a:effectLst/>
                <a:latin typeface="Arial" pitchFamily="34" charset="0"/>
                <a:cs typeface="Arial" pitchFamily="34" charset="0"/>
              </a:rPr>
              <a:t> which had been prescribed by his GP for sinusitis and he was also taking ibuprofen for hip osteoarthritis.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93939"/>
                </a:solidFill>
                <a:effectLst/>
                <a:latin typeface="Arial" pitchFamily="34" charset="0"/>
                <a:cs typeface="Arial" pitchFamily="34" charset="0"/>
              </a:rPr>
              <a:t>Investigations reveal: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cs typeface="Arial" pitchFamily="34" charset="0"/>
              </a:rPr>
            </a:br>
            <a:r>
              <a:rPr kumimoji="0" 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5294108"/>
            <a:ext cx="7620000" cy="1015663"/>
          </a:xfrm>
          <a:prstGeom prst="rect">
            <a:avLst/>
          </a:prstGeom>
        </p:spPr>
        <p:txBody>
          <a:bodyPr wrap="square">
            <a:spAutoFit/>
          </a:bodyPr>
          <a:lstStyle/>
          <a:p>
            <a:pPr lvl="0" eaLnBrk="0" fontAlgn="base" hangingPunct="0">
              <a:spcBef>
                <a:spcPct val="0"/>
              </a:spcBef>
              <a:spcAft>
                <a:spcPct val="0"/>
              </a:spcAft>
            </a:pPr>
            <a:r>
              <a:rPr lang="en-US" sz="2000" dirty="0">
                <a:solidFill>
                  <a:srgbClr val="393939"/>
                </a:solidFill>
                <a:latin typeface="Arial" pitchFamily="34" charset="0"/>
                <a:cs typeface="Arial" pitchFamily="34" charset="0"/>
              </a:rPr>
              <a:t>Abdominal ultrasound reveals gallstones but no biliary duct dilatation.</a:t>
            </a:r>
            <a:endParaRPr lang="en-US" sz="2000" dirty="0">
              <a:solidFill>
                <a:prstClr val="black"/>
              </a:solidFill>
              <a:latin typeface="Arial" pitchFamily="34" charset="0"/>
              <a:cs typeface="Arial" pitchFamily="34" charset="0"/>
            </a:endParaRPr>
          </a:p>
          <a:p>
            <a:pPr lvl="0" eaLnBrk="0" fontAlgn="base" hangingPunct="0">
              <a:spcBef>
                <a:spcPct val="0"/>
              </a:spcBef>
              <a:spcAft>
                <a:spcPct val="0"/>
              </a:spcAft>
            </a:pPr>
            <a:r>
              <a:rPr lang="en-US" sz="2000" dirty="0">
                <a:solidFill>
                  <a:srgbClr val="393939"/>
                </a:solidFill>
                <a:latin typeface="Arial" pitchFamily="34" charset="0"/>
                <a:cs typeface="Arial" pitchFamily="34" charset="0"/>
              </a:rPr>
              <a:t>What is the most likely cause of his jaundice</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7623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457200" y="1905000"/>
            <a:ext cx="7239000" cy="4550736"/>
          </a:xfrm>
        </p:spPr>
        <p:txBody>
          <a:bodyPr/>
          <a:lstStyle/>
          <a:p>
            <a:r>
              <a:rPr lang="en-US" dirty="0" smtClean="0"/>
              <a:t>Drug induced Jaundice by Co-</a:t>
            </a:r>
            <a:r>
              <a:rPr lang="en-US" dirty="0" err="1" smtClean="0"/>
              <a:t>Amoxiclav</a:t>
            </a:r>
            <a:endParaRPr lang="en-US" dirty="0"/>
          </a:p>
        </p:txBody>
      </p:sp>
    </p:spTree>
    <p:extLst>
      <p:ext uri="{BB962C8B-B14F-4D97-AF65-F5344CB8AC3E}">
        <p14:creationId xmlns:p14="http://schemas.microsoft.com/office/powerpoint/2010/main" val="1580812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Urea, S. Creatinine and S. </a:t>
            </a:r>
            <a:r>
              <a:rPr lang="en-US" dirty="0" smtClean="0"/>
              <a:t>electrolytes</a:t>
            </a:r>
            <a:endParaRPr lang="en-US" dirty="0"/>
          </a:p>
        </p:txBody>
      </p:sp>
      <p:sp>
        <p:nvSpPr>
          <p:cNvPr id="3" name="Content Placeholder 2"/>
          <p:cNvSpPr>
            <a:spLocks noGrp="1"/>
          </p:cNvSpPr>
          <p:nvPr>
            <p:ph idx="1"/>
          </p:nvPr>
        </p:nvSpPr>
        <p:spPr/>
        <p:txBody>
          <a:bodyPr/>
          <a:lstStyle/>
          <a:p>
            <a:r>
              <a:rPr lang="en-US" b="1" dirty="0">
                <a:solidFill>
                  <a:srgbClr val="0070C0"/>
                </a:solidFill>
                <a:latin typeface="Arial"/>
              </a:rPr>
              <a:t>Example One</a:t>
            </a:r>
            <a:endParaRPr lang="en-US" dirty="0">
              <a:solidFill>
                <a:srgbClr val="5E6568"/>
              </a:solidFill>
              <a:latin typeface="Arial"/>
            </a:endParaRPr>
          </a:p>
          <a:p>
            <a:pPr>
              <a:buFont typeface="Arial"/>
              <a:buChar char="•"/>
            </a:pPr>
            <a:r>
              <a:rPr lang="en-US" dirty="0">
                <a:solidFill>
                  <a:srgbClr val="5E6568"/>
                </a:solidFill>
                <a:latin typeface="Arial"/>
              </a:rPr>
              <a:t>↑Na+</a:t>
            </a:r>
          </a:p>
          <a:p>
            <a:pPr>
              <a:buFont typeface="Arial"/>
              <a:buChar char="•"/>
            </a:pPr>
            <a:r>
              <a:rPr lang="en-US" dirty="0">
                <a:solidFill>
                  <a:srgbClr val="5E6568"/>
                </a:solidFill>
                <a:latin typeface="Arial"/>
              </a:rPr>
              <a:t>↔K+</a:t>
            </a:r>
          </a:p>
          <a:p>
            <a:pPr>
              <a:buFont typeface="Arial"/>
              <a:buChar char="•"/>
            </a:pPr>
            <a:r>
              <a:rPr lang="en-US" dirty="0">
                <a:solidFill>
                  <a:srgbClr val="5E6568"/>
                </a:solidFill>
                <a:latin typeface="Arial"/>
              </a:rPr>
              <a:t>↑↑Urea</a:t>
            </a:r>
          </a:p>
          <a:p>
            <a:pPr>
              <a:buFont typeface="Arial"/>
              <a:buChar char="•"/>
            </a:pPr>
            <a:r>
              <a:rPr lang="en-US" dirty="0">
                <a:solidFill>
                  <a:srgbClr val="5E6568"/>
                </a:solidFill>
                <a:latin typeface="Arial"/>
              </a:rPr>
              <a:t>↑↑Creatinine</a:t>
            </a:r>
          </a:p>
          <a:p>
            <a:pPr marL="0" indent="0">
              <a:buNone/>
            </a:pPr>
            <a:endParaRPr lang="en-US" dirty="0">
              <a:solidFill>
                <a:srgbClr val="5E6568"/>
              </a:solidFill>
              <a:latin typeface="Arial"/>
            </a:endParaRPr>
          </a:p>
          <a:p>
            <a:r>
              <a:rPr lang="en-US" b="1" dirty="0">
                <a:solidFill>
                  <a:srgbClr val="FF0000"/>
                </a:solidFill>
                <a:latin typeface="Arial"/>
              </a:rPr>
              <a:t>Diagnosis</a:t>
            </a:r>
            <a:endParaRPr lang="en-US" dirty="0">
              <a:solidFill>
                <a:srgbClr val="5E6568"/>
              </a:solidFill>
              <a:latin typeface="Arial"/>
            </a:endParaRPr>
          </a:p>
          <a:p>
            <a:pPr marL="0" indent="0">
              <a:buNone/>
            </a:pPr>
            <a:r>
              <a:rPr lang="en-US" b="1" dirty="0">
                <a:solidFill>
                  <a:srgbClr val="5E6568"/>
                </a:solidFill>
                <a:latin typeface="Arial"/>
              </a:rPr>
              <a:t>Renal failure</a:t>
            </a:r>
            <a:endParaRPr lang="en-US" dirty="0">
              <a:solidFill>
                <a:srgbClr val="5E6568"/>
              </a:solidFill>
              <a:latin typeface="Arial"/>
            </a:endParaRPr>
          </a:p>
          <a:p>
            <a:endParaRPr lang="en-US" dirty="0"/>
          </a:p>
        </p:txBody>
      </p:sp>
    </p:spTree>
    <p:extLst>
      <p:ext uri="{BB962C8B-B14F-4D97-AF65-F5344CB8AC3E}">
        <p14:creationId xmlns:p14="http://schemas.microsoft.com/office/powerpoint/2010/main" val="343942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Urea, S. Creatinine and S. </a:t>
            </a:r>
            <a:r>
              <a:rPr lang="en-US" dirty="0" smtClean="0"/>
              <a:t>electrolytes</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0070C0"/>
                </a:solidFill>
                <a:latin typeface="Arial"/>
              </a:rPr>
              <a:t>Example two</a:t>
            </a:r>
            <a:endParaRPr lang="en-US" dirty="0">
              <a:solidFill>
                <a:srgbClr val="5E6568"/>
              </a:solidFill>
              <a:latin typeface="Arial"/>
            </a:endParaRPr>
          </a:p>
          <a:p>
            <a:pPr>
              <a:buFont typeface="Arial"/>
              <a:buChar char="•"/>
            </a:pPr>
            <a:r>
              <a:rPr lang="en-US" dirty="0">
                <a:solidFill>
                  <a:srgbClr val="5E6568"/>
                </a:solidFill>
                <a:latin typeface="Arial"/>
              </a:rPr>
              <a:t>↑Na+</a:t>
            </a:r>
          </a:p>
          <a:p>
            <a:pPr>
              <a:buFont typeface="Arial"/>
              <a:buChar char="•"/>
            </a:pPr>
            <a:r>
              <a:rPr lang="en-US" dirty="0">
                <a:solidFill>
                  <a:srgbClr val="5E6568"/>
                </a:solidFill>
                <a:latin typeface="Arial"/>
              </a:rPr>
              <a:t>↓K+</a:t>
            </a:r>
          </a:p>
          <a:p>
            <a:pPr>
              <a:buFont typeface="Arial"/>
              <a:buChar char="•"/>
            </a:pPr>
            <a:r>
              <a:rPr lang="en-US" dirty="0">
                <a:solidFill>
                  <a:srgbClr val="5E6568"/>
                </a:solidFill>
                <a:latin typeface="Arial"/>
              </a:rPr>
              <a:t>↔Urea</a:t>
            </a:r>
          </a:p>
          <a:p>
            <a:pPr>
              <a:buFont typeface="Arial"/>
              <a:buChar char="•"/>
            </a:pPr>
            <a:r>
              <a:rPr lang="en-US" dirty="0">
                <a:solidFill>
                  <a:srgbClr val="5E6568"/>
                </a:solidFill>
                <a:latin typeface="Arial"/>
              </a:rPr>
              <a:t>↔Creatinine</a:t>
            </a:r>
          </a:p>
          <a:p>
            <a:pPr marL="0" indent="0">
              <a:buNone/>
            </a:pPr>
            <a:endParaRPr lang="en-US" dirty="0">
              <a:solidFill>
                <a:srgbClr val="5E6568"/>
              </a:solidFill>
              <a:latin typeface="Arial"/>
            </a:endParaRPr>
          </a:p>
          <a:p>
            <a:r>
              <a:rPr lang="en-US" b="1" dirty="0">
                <a:solidFill>
                  <a:srgbClr val="5E6568"/>
                </a:solidFill>
                <a:latin typeface="Arial"/>
              </a:rPr>
              <a:t>Associated symptoms</a:t>
            </a:r>
            <a:endParaRPr lang="en-US" dirty="0">
              <a:solidFill>
                <a:srgbClr val="5E6568"/>
              </a:solidFill>
              <a:latin typeface="Arial"/>
            </a:endParaRPr>
          </a:p>
          <a:p>
            <a:pPr marL="0" indent="0">
              <a:buNone/>
            </a:pPr>
            <a:r>
              <a:rPr lang="en-US" dirty="0" smtClean="0">
                <a:solidFill>
                  <a:srgbClr val="5E6568"/>
                </a:solidFill>
                <a:latin typeface="Arial"/>
              </a:rPr>
              <a:t>Hypertension</a:t>
            </a:r>
          </a:p>
          <a:p>
            <a:pPr marL="0" indent="0">
              <a:buNone/>
            </a:pPr>
            <a:r>
              <a:rPr lang="en-US" dirty="0">
                <a:solidFill>
                  <a:srgbClr val="5E6568"/>
                </a:solidFill>
                <a:latin typeface="Arial"/>
              </a:rPr>
              <a:t> </a:t>
            </a:r>
          </a:p>
          <a:p>
            <a:r>
              <a:rPr lang="en-US" b="1" dirty="0">
                <a:solidFill>
                  <a:srgbClr val="FF0000"/>
                </a:solidFill>
                <a:latin typeface="Arial"/>
              </a:rPr>
              <a:t>Likely diagnosis</a:t>
            </a:r>
            <a:endParaRPr lang="en-US" dirty="0">
              <a:solidFill>
                <a:srgbClr val="5E6568"/>
              </a:solidFill>
              <a:latin typeface="Arial"/>
            </a:endParaRPr>
          </a:p>
          <a:p>
            <a:pPr marL="0" indent="0">
              <a:buNone/>
            </a:pPr>
            <a:r>
              <a:rPr lang="en-US" dirty="0" err="1">
                <a:solidFill>
                  <a:srgbClr val="5E6568"/>
                </a:solidFill>
                <a:latin typeface="Arial"/>
              </a:rPr>
              <a:t>Hyperaldosteronism</a:t>
            </a:r>
            <a:r>
              <a:rPr lang="en-US" dirty="0">
                <a:solidFill>
                  <a:srgbClr val="5E6568"/>
                </a:solidFill>
                <a:latin typeface="Arial"/>
              </a:rPr>
              <a:t> (Conn's Syndrome)</a:t>
            </a:r>
            <a:endParaRPr lang="en-US" b="0" i="0" dirty="0">
              <a:solidFill>
                <a:srgbClr val="5E6568"/>
              </a:solidFill>
              <a:effectLst/>
              <a:latin typeface="Arial"/>
            </a:endParaRPr>
          </a:p>
        </p:txBody>
      </p:sp>
    </p:spTree>
    <p:extLst>
      <p:ext uri="{BB962C8B-B14F-4D97-AF65-F5344CB8AC3E}">
        <p14:creationId xmlns:p14="http://schemas.microsoft.com/office/powerpoint/2010/main" val="2135989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275"/>
            <a:ext cx="7239000" cy="1143000"/>
          </a:xfrm>
        </p:spPr>
        <p:txBody>
          <a:bodyPr>
            <a:normAutofit/>
          </a:bodyPr>
          <a:lstStyle/>
          <a:p>
            <a:pPr algn="ctr"/>
            <a:r>
              <a:rPr lang="en-US" sz="6600" dirty="0" smtClean="0"/>
              <a:t>Brain Storming</a:t>
            </a:r>
            <a:endParaRPr lang="en-US" sz="6600" dirty="0"/>
          </a:p>
        </p:txBody>
      </p:sp>
      <p:sp>
        <p:nvSpPr>
          <p:cNvPr id="5" name="Rectangle 1"/>
          <p:cNvSpPr>
            <a:spLocks noChangeArrowheads="1"/>
          </p:cNvSpPr>
          <p:nvPr/>
        </p:nvSpPr>
        <p:spPr bwMode="auto">
          <a:xfrm>
            <a:off x="457200" y="2670776"/>
            <a:ext cx="32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900" dirty="0" smtClean="0">
                <a:solidFill>
                  <a:srgbClr val="393939"/>
                </a:solidFill>
                <a:latin typeface="Arial" pitchFamily="34" charset="0"/>
                <a:cs typeface="Arial" pitchFamily="34" charset="0"/>
              </a:rPr>
              <a:t> </a:t>
            </a:r>
            <a:endParaRPr lang="en-US" sz="900" b="1" dirty="0" smtClean="0">
              <a:solidFill>
                <a:srgbClr val="393939"/>
              </a:solidFill>
              <a:latin typeface="Arial" pitchFamily="34" charset="0"/>
              <a:cs typeface="Arial" pitchFamily="34" charset="0"/>
            </a:endParaRPr>
          </a:p>
        </p:txBody>
      </p:sp>
    </p:spTree>
    <p:extLst>
      <p:ext uri="{BB962C8B-B14F-4D97-AF65-F5344CB8AC3E}">
        <p14:creationId xmlns:p14="http://schemas.microsoft.com/office/powerpoint/2010/main" val="3483374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4470804"/>
              </p:ext>
            </p:extLst>
          </p:nvPr>
        </p:nvGraphicFramePr>
        <p:xfrm>
          <a:off x="457200" y="2819400"/>
          <a:ext cx="7239000" cy="2586990"/>
        </p:xfrm>
        <a:graphic>
          <a:graphicData uri="http://schemas.openxmlformats.org/drawingml/2006/table">
            <a:tbl>
              <a:tblPr/>
              <a:tblGrid>
                <a:gridCol w="2413000"/>
                <a:gridCol w="2413000"/>
                <a:gridCol w="2413000"/>
              </a:tblGrid>
              <a:tr h="0">
                <a:tc>
                  <a:txBody>
                    <a:bodyPr/>
                    <a:lstStyle/>
                    <a:p>
                      <a:pPr algn="l" fontAlgn="base"/>
                      <a:r>
                        <a:rPr lang="en-US" b="1" dirty="0" err="1">
                          <a:effectLst/>
                        </a:rPr>
                        <a:t>Hb</a:t>
                      </a:r>
                      <a:endParaRPr lang="en-US" b="1" dirty="0">
                        <a:effectLst/>
                      </a:endParaRPr>
                    </a:p>
                  </a:txBody>
                  <a:tcPr marL="95250" marR="95250" marT="47625" marB="47625" anchor="ctr">
                    <a:lnL w="9525" cap="flat" cmpd="sng" algn="ctr">
                      <a:solidFill>
                        <a:srgbClr val="900883"/>
                      </a:solidFill>
                      <a:prstDash val="solid"/>
                      <a:round/>
                      <a:headEnd type="none" w="med" len="med"/>
                      <a:tailEnd type="none" w="med" len="med"/>
                    </a:lnL>
                    <a:lnR w="9525" cap="flat" cmpd="sng" algn="ctr">
                      <a:solidFill>
                        <a:srgbClr val="800B83"/>
                      </a:solidFill>
                      <a:prstDash val="solid"/>
                      <a:round/>
                      <a:headEnd type="none" w="med" len="med"/>
                      <a:tailEnd type="none" w="med" len="med"/>
                    </a:lnR>
                    <a:lnT w="9525" cap="flat" cmpd="sng" algn="ctr">
                      <a:solidFill>
                        <a:srgbClr val="900883"/>
                      </a:solidFill>
                      <a:prstDash val="solid"/>
                      <a:round/>
                      <a:headEnd type="none" w="med" len="med"/>
                      <a:tailEnd type="none" w="med" len="med"/>
                    </a:lnT>
                    <a:lnB w="9525" cap="flat" cmpd="sng" algn="ctr">
                      <a:solidFill>
                        <a:srgbClr val="300B83"/>
                      </a:solidFill>
                      <a:prstDash val="solid"/>
                      <a:round/>
                      <a:headEnd type="none" w="med" len="med"/>
                      <a:tailEnd type="none" w="med" len="med"/>
                    </a:lnB>
                    <a:solidFill>
                      <a:srgbClr val="EBEAEA"/>
                    </a:solidFill>
                  </a:tcPr>
                </a:tc>
                <a:tc>
                  <a:txBody>
                    <a:bodyPr/>
                    <a:lstStyle/>
                    <a:p>
                      <a:pPr fontAlgn="base"/>
                      <a:r>
                        <a:rPr lang="en-US" dirty="0">
                          <a:effectLst/>
                        </a:rPr>
                        <a:t>12.6</a:t>
                      </a:r>
                    </a:p>
                  </a:txBody>
                  <a:tcPr marL="95250" marR="95250" marT="47625" marB="47625" anchor="ctr">
                    <a:lnL w="9525" cap="flat" cmpd="sng" algn="ctr">
                      <a:solidFill>
                        <a:srgbClr val="800B83"/>
                      </a:solidFill>
                      <a:prstDash val="solid"/>
                      <a:round/>
                      <a:headEnd type="none" w="med" len="med"/>
                      <a:tailEnd type="none" w="med" len="med"/>
                    </a:lnL>
                    <a:lnR w="9525" cap="flat" cmpd="sng" algn="ctr">
                      <a:solidFill>
                        <a:srgbClr val="D00B83"/>
                      </a:solidFill>
                      <a:prstDash val="solid"/>
                      <a:round/>
                      <a:headEnd type="none" w="med" len="med"/>
                      <a:tailEnd type="none" w="med" len="med"/>
                    </a:lnR>
                    <a:lnT w="9525" cap="flat" cmpd="sng" algn="ctr">
                      <a:solidFill>
                        <a:srgbClr val="800B83"/>
                      </a:solidFill>
                      <a:prstDash val="solid"/>
                      <a:round/>
                      <a:headEnd type="none" w="med" len="med"/>
                      <a:tailEnd type="none" w="med" len="med"/>
                    </a:lnT>
                    <a:lnB w="9525" cap="flat" cmpd="sng" algn="ctr">
                      <a:solidFill>
                        <a:srgbClr val="C00B83"/>
                      </a:solidFill>
                      <a:prstDash val="solid"/>
                      <a:round/>
                      <a:headEnd type="none" w="med" len="med"/>
                      <a:tailEnd type="none" w="med" len="med"/>
                    </a:lnB>
                    <a:solidFill>
                      <a:srgbClr val="F7F8F9"/>
                    </a:solidFill>
                  </a:tcPr>
                </a:tc>
                <a:tc>
                  <a:txBody>
                    <a:bodyPr/>
                    <a:lstStyle/>
                    <a:p>
                      <a:pPr fontAlgn="base"/>
                      <a:r>
                        <a:rPr lang="en-US">
                          <a:effectLst/>
                        </a:rPr>
                        <a:t>(11.5 - 16.5 g/dL)</a:t>
                      </a:r>
                    </a:p>
                  </a:txBody>
                  <a:tcPr marL="95250" marR="95250" marT="47625" marB="47625" anchor="ctr">
                    <a:lnL w="9525" cap="flat" cmpd="sng" algn="ctr">
                      <a:solidFill>
                        <a:srgbClr val="D00B83"/>
                      </a:solidFill>
                      <a:prstDash val="solid"/>
                      <a:round/>
                      <a:headEnd type="none" w="med" len="med"/>
                      <a:tailEnd type="none" w="med" len="med"/>
                    </a:lnL>
                    <a:lnR w="9525" cap="flat" cmpd="sng" algn="ctr">
                      <a:solidFill>
                        <a:srgbClr val="D00B83"/>
                      </a:solidFill>
                      <a:prstDash val="solid"/>
                      <a:round/>
                      <a:headEnd type="none" w="med" len="med"/>
                      <a:tailEnd type="none" w="med" len="med"/>
                    </a:lnR>
                    <a:lnT w="9525" cap="flat" cmpd="sng" algn="ctr">
                      <a:solidFill>
                        <a:srgbClr val="D00B83"/>
                      </a:solidFill>
                      <a:prstDash val="solid"/>
                      <a:round/>
                      <a:headEnd type="none" w="med" len="med"/>
                      <a:tailEnd type="none" w="med" len="med"/>
                    </a:lnT>
                    <a:lnB w="9525" cap="flat" cmpd="sng" algn="ctr">
                      <a:solidFill>
                        <a:srgbClr val="200B83"/>
                      </a:solidFill>
                      <a:prstDash val="solid"/>
                      <a:round/>
                      <a:headEnd type="none" w="med" len="med"/>
                      <a:tailEnd type="none" w="med" len="med"/>
                    </a:lnB>
                    <a:solidFill>
                      <a:srgbClr val="F7F8F9"/>
                    </a:solidFill>
                  </a:tcPr>
                </a:tc>
              </a:tr>
              <a:tr h="0">
                <a:tc>
                  <a:txBody>
                    <a:bodyPr/>
                    <a:lstStyle/>
                    <a:p>
                      <a:pPr algn="l" fontAlgn="base"/>
                      <a:r>
                        <a:rPr lang="en-US" b="1">
                          <a:effectLst/>
                        </a:rPr>
                        <a:t>WCC</a:t>
                      </a:r>
                    </a:p>
                  </a:txBody>
                  <a:tcPr marL="95250" marR="95250" marT="47625" marB="47625" anchor="ctr">
                    <a:lnL w="9525" cap="flat" cmpd="sng" algn="ctr">
                      <a:solidFill>
                        <a:srgbClr val="300B83"/>
                      </a:solidFill>
                      <a:prstDash val="solid"/>
                      <a:round/>
                      <a:headEnd type="none" w="med" len="med"/>
                      <a:tailEnd type="none" w="med" len="med"/>
                    </a:lnL>
                    <a:lnR w="9525" cap="flat" cmpd="sng" algn="ctr">
                      <a:solidFill>
                        <a:srgbClr val="C00B83"/>
                      </a:solidFill>
                      <a:prstDash val="solid"/>
                      <a:round/>
                      <a:headEnd type="none" w="med" len="med"/>
                      <a:tailEnd type="none" w="med" len="med"/>
                    </a:lnR>
                    <a:lnT w="9525" cap="flat" cmpd="sng" algn="ctr">
                      <a:solidFill>
                        <a:srgbClr val="300B83"/>
                      </a:solidFill>
                      <a:prstDash val="solid"/>
                      <a:round/>
                      <a:headEnd type="none" w="med" len="med"/>
                      <a:tailEnd type="none" w="med" len="med"/>
                    </a:lnT>
                    <a:lnB w="9525" cap="flat" cmpd="sng" algn="ctr">
                      <a:solidFill>
                        <a:srgbClr val="700883"/>
                      </a:solidFill>
                      <a:prstDash val="solid"/>
                      <a:round/>
                      <a:headEnd type="none" w="med" len="med"/>
                      <a:tailEnd type="none" w="med" len="med"/>
                    </a:lnB>
                    <a:solidFill>
                      <a:srgbClr val="EBEAEA"/>
                    </a:solidFill>
                  </a:tcPr>
                </a:tc>
                <a:tc>
                  <a:txBody>
                    <a:bodyPr/>
                    <a:lstStyle/>
                    <a:p>
                      <a:pPr fontAlgn="base"/>
                      <a:r>
                        <a:rPr lang="en-US" dirty="0">
                          <a:effectLst/>
                        </a:rPr>
                        <a:t>8.4</a:t>
                      </a:r>
                    </a:p>
                  </a:txBody>
                  <a:tcPr marL="95250" marR="95250" marT="47625" marB="47625" anchor="ctr">
                    <a:lnL w="9525" cap="flat" cmpd="sng" algn="ctr">
                      <a:solidFill>
                        <a:srgbClr val="C00B83"/>
                      </a:solidFill>
                      <a:prstDash val="solid"/>
                      <a:round/>
                      <a:headEnd type="none" w="med" len="med"/>
                      <a:tailEnd type="none" w="med" len="med"/>
                    </a:lnL>
                    <a:lnR w="9525" cap="flat" cmpd="sng" algn="ctr">
                      <a:solidFill>
                        <a:srgbClr val="200B83"/>
                      </a:solidFill>
                      <a:prstDash val="solid"/>
                      <a:round/>
                      <a:headEnd type="none" w="med" len="med"/>
                      <a:tailEnd type="none" w="med" len="med"/>
                    </a:lnR>
                    <a:lnT w="9525" cap="flat" cmpd="sng" algn="ctr">
                      <a:solidFill>
                        <a:srgbClr val="C00B83"/>
                      </a:solidFill>
                      <a:prstDash val="solid"/>
                      <a:round/>
                      <a:headEnd type="none" w="med" len="med"/>
                      <a:tailEnd type="none" w="med" len="med"/>
                    </a:lnT>
                    <a:lnB w="9525" cap="flat" cmpd="sng" algn="ctr">
                      <a:solidFill>
                        <a:srgbClr val="300B83"/>
                      </a:solidFill>
                      <a:prstDash val="solid"/>
                      <a:round/>
                      <a:headEnd type="none" w="med" len="med"/>
                      <a:tailEnd type="none" w="med" len="med"/>
                    </a:lnB>
                    <a:solidFill>
                      <a:srgbClr val="F7F8F9"/>
                    </a:solidFill>
                  </a:tcPr>
                </a:tc>
                <a:tc>
                  <a:txBody>
                    <a:bodyPr/>
                    <a:lstStyle/>
                    <a:p>
                      <a:pPr fontAlgn="base"/>
                      <a:r>
                        <a:rPr lang="en-US">
                          <a:effectLst/>
                        </a:rPr>
                        <a:t>(4 - 11 x 10</a:t>
                      </a:r>
                      <a:r>
                        <a:rPr lang="en-US" baseline="30000">
                          <a:effectLst/>
                        </a:rPr>
                        <a:t>9</a:t>
                      </a:r>
                      <a:r>
                        <a:rPr lang="en-US">
                          <a:effectLst/>
                        </a:rPr>
                        <a:t>/L)</a:t>
                      </a:r>
                    </a:p>
                  </a:txBody>
                  <a:tcPr marL="95250" marR="95250" marT="47625" marB="47625" anchor="ctr">
                    <a:lnL w="9525" cap="flat" cmpd="sng" algn="ctr">
                      <a:solidFill>
                        <a:srgbClr val="200B83"/>
                      </a:solidFill>
                      <a:prstDash val="solid"/>
                      <a:round/>
                      <a:headEnd type="none" w="med" len="med"/>
                      <a:tailEnd type="none" w="med" len="med"/>
                    </a:lnL>
                    <a:lnR w="9525" cap="flat" cmpd="sng" algn="ctr">
                      <a:solidFill>
                        <a:srgbClr val="200B83"/>
                      </a:solidFill>
                      <a:prstDash val="solid"/>
                      <a:round/>
                      <a:headEnd type="none" w="med" len="med"/>
                      <a:tailEnd type="none" w="med" len="med"/>
                    </a:lnR>
                    <a:lnT w="9525" cap="flat" cmpd="sng" algn="ctr">
                      <a:solidFill>
                        <a:srgbClr val="200B83"/>
                      </a:solidFill>
                      <a:prstDash val="solid"/>
                      <a:round/>
                      <a:headEnd type="none" w="med" len="med"/>
                      <a:tailEnd type="none" w="med" len="med"/>
                    </a:lnT>
                    <a:lnB w="9525" cap="flat" cmpd="sng" algn="ctr">
                      <a:solidFill>
                        <a:srgbClr val="A00783"/>
                      </a:solidFill>
                      <a:prstDash val="solid"/>
                      <a:round/>
                      <a:headEnd type="none" w="med" len="med"/>
                      <a:tailEnd type="none" w="med" len="med"/>
                    </a:lnB>
                    <a:solidFill>
                      <a:srgbClr val="F7F8F9"/>
                    </a:solidFill>
                  </a:tcPr>
                </a:tc>
              </a:tr>
              <a:tr h="0">
                <a:tc>
                  <a:txBody>
                    <a:bodyPr/>
                    <a:lstStyle/>
                    <a:p>
                      <a:pPr algn="l" fontAlgn="base"/>
                      <a:r>
                        <a:rPr lang="en-US" b="1">
                          <a:effectLst/>
                        </a:rPr>
                        <a:t>Platelets</a:t>
                      </a:r>
                    </a:p>
                  </a:txBody>
                  <a:tcPr marL="95250" marR="95250" marT="47625" marB="47625" anchor="ctr">
                    <a:lnL w="9525" cap="flat" cmpd="sng" algn="ctr">
                      <a:solidFill>
                        <a:srgbClr val="700883"/>
                      </a:solidFill>
                      <a:prstDash val="solid"/>
                      <a:round/>
                      <a:headEnd type="none" w="med" len="med"/>
                      <a:tailEnd type="none" w="med" len="med"/>
                    </a:lnL>
                    <a:lnR w="9525" cap="flat" cmpd="sng" algn="ctr">
                      <a:solidFill>
                        <a:srgbClr val="300B83"/>
                      </a:solidFill>
                      <a:prstDash val="solid"/>
                      <a:round/>
                      <a:headEnd type="none" w="med" len="med"/>
                      <a:tailEnd type="none" w="med" len="med"/>
                    </a:lnR>
                    <a:lnT w="9525" cap="flat" cmpd="sng" algn="ctr">
                      <a:solidFill>
                        <a:srgbClr val="700883"/>
                      </a:solidFill>
                      <a:prstDash val="solid"/>
                      <a:round/>
                      <a:headEnd type="none" w="med" len="med"/>
                      <a:tailEnd type="none" w="med" len="med"/>
                    </a:lnT>
                    <a:lnB w="9525" cap="flat" cmpd="sng" algn="ctr">
                      <a:solidFill>
                        <a:srgbClr val="700B83"/>
                      </a:solidFill>
                      <a:prstDash val="solid"/>
                      <a:round/>
                      <a:headEnd type="none" w="med" len="med"/>
                      <a:tailEnd type="none" w="med" len="med"/>
                    </a:lnB>
                    <a:solidFill>
                      <a:srgbClr val="EBEAEA"/>
                    </a:solidFill>
                  </a:tcPr>
                </a:tc>
                <a:tc>
                  <a:txBody>
                    <a:bodyPr/>
                    <a:lstStyle/>
                    <a:p>
                      <a:pPr fontAlgn="base"/>
                      <a:r>
                        <a:rPr lang="en-US" dirty="0">
                          <a:effectLst/>
                        </a:rPr>
                        <a:t>412</a:t>
                      </a:r>
                    </a:p>
                  </a:txBody>
                  <a:tcPr marL="95250" marR="95250" marT="47625" marB="47625" anchor="ctr">
                    <a:lnL w="9525" cap="flat" cmpd="sng" algn="ctr">
                      <a:solidFill>
                        <a:srgbClr val="300B83"/>
                      </a:solidFill>
                      <a:prstDash val="solid"/>
                      <a:round/>
                      <a:headEnd type="none" w="med" len="med"/>
                      <a:tailEnd type="none" w="med" len="med"/>
                    </a:lnL>
                    <a:lnR w="9525" cap="flat" cmpd="sng" algn="ctr">
                      <a:solidFill>
                        <a:srgbClr val="A00783"/>
                      </a:solidFill>
                      <a:prstDash val="solid"/>
                      <a:round/>
                      <a:headEnd type="none" w="med" len="med"/>
                      <a:tailEnd type="none" w="med" len="med"/>
                    </a:lnR>
                    <a:lnT w="9525" cap="flat" cmpd="sng" algn="ctr">
                      <a:solidFill>
                        <a:srgbClr val="300B83"/>
                      </a:solidFill>
                      <a:prstDash val="solid"/>
                      <a:round/>
                      <a:headEnd type="none" w="med" len="med"/>
                      <a:tailEnd type="none" w="med" len="med"/>
                    </a:lnT>
                    <a:lnB w="9525" cap="flat" cmpd="sng" algn="ctr">
                      <a:solidFill>
                        <a:srgbClr val="200B83"/>
                      </a:solidFill>
                      <a:prstDash val="solid"/>
                      <a:round/>
                      <a:headEnd type="none" w="med" len="med"/>
                      <a:tailEnd type="none" w="med" len="med"/>
                    </a:lnB>
                    <a:solidFill>
                      <a:srgbClr val="F7F8F9"/>
                    </a:solidFill>
                  </a:tcPr>
                </a:tc>
                <a:tc>
                  <a:txBody>
                    <a:bodyPr/>
                    <a:lstStyle/>
                    <a:p>
                      <a:pPr fontAlgn="base"/>
                      <a:r>
                        <a:rPr lang="en-US">
                          <a:effectLst/>
                        </a:rPr>
                        <a:t>(150 - 400 x 10</a:t>
                      </a:r>
                      <a:r>
                        <a:rPr lang="en-US" baseline="30000">
                          <a:effectLst/>
                        </a:rPr>
                        <a:t>9</a:t>
                      </a:r>
                      <a:r>
                        <a:rPr lang="en-US">
                          <a:effectLst/>
                        </a:rPr>
                        <a:t>/L)</a:t>
                      </a:r>
                    </a:p>
                  </a:txBody>
                  <a:tcPr marL="95250" marR="95250" marT="47625" marB="47625" anchor="ctr">
                    <a:lnL w="9525" cap="flat" cmpd="sng" algn="ctr">
                      <a:solidFill>
                        <a:srgbClr val="A00783"/>
                      </a:solidFill>
                      <a:prstDash val="solid"/>
                      <a:round/>
                      <a:headEnd type="none" w="med" len="med"/>
                      <a:tailEnd type="none" w="med" len="med"/>
                    </a:lnL>
                    <a:lnR w="9525" cap="flat" cmpd="sng" algn="ctr">
                      <a:solidFill>
                        <a:srgbClr val="A00783"/>
                      </a:solidFill>
                      <a:prstDash val="solid"/>
                      <a:round/>
                      <a:headEnd type="none" w="med" len="med"/>
                      <a:tailEnd type="none" w="med" len="med"/>
                    </a:lnR>
                    <a:lnT w="9525" cap="flat" cmpd="sng" algn="ctr">
                      <a:solidFill>
                        <a:srgbClr val="A00783"/>
                      </a:solidFill>
                      <a:prstDash val="solid"/>
                      <a:round/>
                      <a:headEnd type="none" w="med" len="med"/>
                      <a:tailEnd type="none" w="med" len="med"/>
                    </a:lnT>
                    <a:lnB w="9525" cap="flat" cmpd="sng" algn="ctr">
                      <a:solidFill>
                        <a:srgbClr val="002085"/>
                      </a:solidFill>
                      <a:prstDash val="solid"/>
                      <a:round/>
                      <a:headEnd type="none" w="med" len="med"/>
                      <a:tailEnd type="none" w="med" len="med"/>
                    </a:lnB>
                    <a:solidFill>
                      <a:srgbClr val="F7F8F9"/>
                    </a:solidFill>
                  </a:tcPr>
                </a:tc>
              </a:tr>
              <a:tr h="0">
                <a:tc>
                  <a:txBody>
                    <a:bodyPr/>
                    <a:lstStyle/>
                    <a:p>
                      <a:pPr algn="l" fontAlgn="base"/>
                      <a:r>
                        <a:rPr lang="en-US" b="1">
                          <a:effectLst/>
                        </a:rPr>
                        <a:t>Na</a:t>
                      </a:r>
                    </a:p>
                  </a:txBody>
                  <a:tcPr marL="95250" marR="95250" marT="47625" marB="47625" anchor="ctr">
                    <a:lnL w="9525" cap="flat" cmpd="sng" algn="ctr">
                      <a:solidFill>
                        <a:srgbClr val="700B83"/>
                      </a:solidFill>
                      <a:prstDash val="solid"/>
                      <a:round/>
                      <a:headEnd type="none" w="med" len="med"/>
                      <a:tailEnd type="none" w="med" len="med"/>
                    </a:lnL>
                    <a:lnR w="9525" cap="flat" cmpd="sng" algn="ctr">
                      <a:solidFill>
                        <a:srgbClr val="200B83"/>
                      </a:solidFill>
                      <a:prstDash val="solid"/>
                      <a:round/>
                      <a:headEnd type="none" w="med" len="med"/>
                      <a:tailEnd type="none" w="med" len="med"/>
                    </a:lnR>
                    <a:lnT w="9525" cap="flat" cmpd="sng" algn="ctr">
                      <a:solidFill>
                        <a:srgbClr val="700B83"/>
                      </a:solidFill>
                      <a:prstDash val="solid"/>
                      <a:round/>
                      <a:headEnd type="none" w="med" len="med"/>
                      <a:tailEnd type="none" w="med" len="med"/>
                    </a:lnT>
                    <a:lnB w="9525" cap="flat" cmpd="sng" algn="ctr">
                      <a:solidFill>
                        <a:srgbClr val="900B83"/>
                      </a:solidFill>
                      <a:prstDash val="solid"/>
                      <a:round/>
                      <a:headEnd type="none" w="med" len="med"/>
                      <a:tailEnd type="none" w="med" len="med"/>
                    </a:lnB>
                    <a:solidFill>
                      <a:srgbClr val="EBEAEA"/>
                    </a:solidFill>
                  </a:tcPr>
                </a:tc>
                <a:tc>
                  <a:txBody>
                    <a:bodyPr/>
                    <a:lstStyle/>
                    <a:p>
                      <a:pPr fontAlgn="base"/>
                      <a:r>
                        <a:rPr lang="en-US" dirty="0">
                          <a:effectLst/>
                        </a:rPr>
                        <a:t>137</a:t>
                      </a:r>
                    </a:p>
                  </a:txBody>
                  <a:tcPr marL="95250" marR="95250" marT="47625" marB="47625" anchor="ctr">
                    <a:lnL w="9525" cap="flat" cmpd="sng" algn="ctr">
                      <a:solidFill>
                        <a:srgbClr val="200B83"/>
                      </a:solidFill>
                      <a:prstDash val="solid"/>
                      <a:round/>
                      <a:headEnd type="none" w="med" len="med"/>
                      <a:tailEnd type="none" w="med" len="med"/>
                    </a:lnL>
                    <a:lnR w="9525" cap="flat" cmpd="sng" algn="ctr">
                      <a:solidFill>
                        <a:srgbClr val="002085"/>
                      </a:solidFill>
                      <a:prstDash val="solid"/>
                      <a:round/>
                      <a:headEnd type="none" w="med" len="med"/>
                      <a:tailEnd type="none" w="med" len="med"/>
                    </a:lnR>
                    <a:lnT w="9525" cap="flat" cmpd="sng" algn="ctr">
                      <a:solidFill>
                        <a:srgbClr val="200B83"/>
                      </a:solidFill>
                      <a:prstDash val="solid"/>
                      <a:round/>
                      <a:headEnd type="none" w="med" len="med"/>
                      <a:tailEnd type="none" w="med" len="med"/>
                    </a:lnT>
                    <a:lnB w="9525" cap="flat" cmpd="sng" algn="ctr">
                      <a:solidFill>
                        <a:srgbClr val="A00783"/>
                      </a:solidFill>
                      <a:prstDash val="solid"/>
                      <a:round/>
                      <a:headEnd type="none" w="med" len="med"/>
                      <a:tailEnd type="none" w="med" len="med"/>
                    </a:lnB>
                    <a:solidFill>
                      <a:srgbClr val="F7F8F9"/>
                    </a:solidFill>
                  </a:tcPr>
                </a:tc>
                <a:tc>
                  <a:txBody>
                    <a:bodyPr/>
                    <a:lstStyle/>
                    <a:p>
                      <a:pPr fontAlgn="base"/>
                      <a:r>
                        <a:rPr lang="en-US">
                          <a:effectLst/>
                        </a:rPr>
                        <a:t>(137 - 144 mmol/L)</a:t>
                      </a:r>
                    </a:p>
                  </a:txBody>
                  <a:tcPr marL="95250" marR="95250" marT="47625" marB="47625" anchor="ctr">
                    <a:lnL w="9525" cap="flat" cmpd="sng" algn="ctr">
                      <a:solidFill>
                        <a:srgbClr val="002085"/>
                      </a:solidFill>
                      <a:prstDash val="solid"/>
                      <a:round/>
                      <a:headEnd type="none" w="med" len="med"/>
                      <a:tailEnd type="none" w="med" len="med"/>
                    </a:lnL>
                    <a:lnR w="9525" cap="flat" cmpd="sng" algn="ctr">
                      <a:solidFill>
                        <a:srgbClr val="002085"/>
                      </a:solidFill>
                      <a:prstDash val="solid"/>
                      <a:round/>
                      <a:headEnd type="none" w="med" len="med"/>
                      <a:tailEnd type="none" w="med" len="med"/>
                    </a:lnR>
                    <a:lnT w="9525" cap="flat" cmpd="sng" algn="ctr">
                      <a:solidFill>
                        <a:srgbClr val="002085"/>
                      </a:solidFill>
                      <a:prstDash val="solid"/>
                      <a:round/>
                      <a:headEnd type="none" w="med" len="med"/>
                      <a:tailEnd type="none" w="med" len="med"/>
                    </a:lnT>
                    <a:lnB w="9525" cap="flat" cmpd="sng" algn="ctr">
                      <a:solidFill>
                        <a:srgbClr val="C00B83"/>
                      </a:solidFill>
                      <a:prstDash val="solid"/>
                      <a:round/>
                      <a:headEnd type="none" w="med" len="med"/>
                      <a:tailEnd type="none" w="med" len="med"/>
                    </a:lnB>
                    <a:solidFill>
                      <a:srgbClr val="F7F8F9"/>
                    </a:solidFill>
                  </a:tcPr>
                </a:tc>
              </a:tr>
              <a:tr h="0">
                <a:tc>
                  <a:txBody>
                    <a:bodyPr/>
                    <a:lstStyle/>
                    <a:p>
                      <a:pPr algn="l" fontAlgn="base"/>
                      <a:r>
                        <a:rPr lang="en-US" b="1">
                          <a:effectLst/>
                        </a:rPr>
                        <a:t>K</a:t>
                      </a:r>
                    </a:p>
                  </a:txBody>
                  <a:tcPr marL="95250" marR="95250" marT="47625" marB="47625" anchor="ctr">
                    <a:lnL w="9525" cap="flat" cmpd="sng" algn="ctr">
                      <a:solidFill>
                        <a:srgbClr val="900B83"/>
                      </a:solidFill>
                      <a:prstDash val="solid"/>
                      <a:round/>
                      <a:headEnd type="none" w="med" len="med"/>
                      <a:tailEnd type="none" w="med" len="med"/>
                    </a:lnL>
                    <a:lnR w="9525" cap="flat" cmpd="sng" algn="ctr">
                      <a:solidFill>
                        <a:srgbClr val="A00783"/>
                      </a:solidFill>
                      <a:prstDash val="solid"/>
                      <a:round/>
                      <a:headEnd type="none" w="med" len="med"/>
                      <a:tailEnd type="none" w="med" len="med"/>
                    </a:lnR>
                    <a:lnT w="9525" cap="flat" cmpd="sng" algn="ctr">
                      <a:solidFill>
                        <a:srgbClr val="900B83"/>
                      </a:solidFill>
                      <a:prstDash val="solid"/>
                      <a:round/>
                      <a:headEnd type="none" w="med" len="med"/>
                      <a:tailEnd type="none" w="med" len="med"/>
                    </a:lnT>
                    <a:lnB w="9525" cap="flat" cmpd="sng" algn="ctr">
                      <a:solidFill>
                        <a:srgbClr val="000C83"/>
                      </a:solidFill>
                      <a:prstDash val="solid"/>
                      <a:round/>
                      <a:headEnd type="none" w="med" len="med"/>
                      <a:tailEnd type="none" w="med" len="med"/>
                    </a:lnB>
                    <a:solidFill>
                      <a:srgbClr val="EBEAEA"/>
                    </a:solidFill>
                  </a:tcPr>
                </a:tc>
                <a:tc>
                  <a:txBody>
                    <a:bodyPr/>
                    <a:lstStyle/>
                    <a:p>
                      <a:pPr fontAlgn="base"/>
                      <a:r>
                        <a:rPr lang="en-US">
                          <a:effectLst/>
                        </a:rPr>
                        <a:t>5.7 </a:t>
                      </a:r>
                    </a:p>
                  </a:txBody>
                  <a:tcPr marL="95250" marR="95250" marT="47625" marB="47625" anchor="ctr">
                    <a:lnL w="9525" cap="flat" cmpd="sng" algn="ctr">
                      <a:solidFill>
                        <a:srgbClr val="A00783"/>
                      </a:solidFill>
                      <a:prstDash val="solid"/>
                      <a:round/>
                      <a:headEnd type="none" w="med" len="med"/>
                      <a:tailEnd type="none" w="med" len="med"/>
                    </a:lnL>
                    <a:lnR w="9525" cap="flat" cmpd="sng" algn="ctr">
                      <a:solidFill>
                        <a:srgbClr val="C00B83"/>
                      </a:solidFill>
                      <a:prstDash val="solid"/>
                      <a:round/>
                      <a:headEnd type="none" w="med" len="med"/>
                      <a:tailEnd type="none" w="med" len="med"/>
                    </a:lnR>
                    <a:lnT w="9525" cap="flat" cmpd="sng" algn="ctr">
                      <a:solidFill>
                        <a:srgbClr val="A00783"/>
                      </a:solidFill>
                      <a:prstDash val="solid"/>
                      <a:round/>
                      <a:headEnd type="none" w="med" len="med"/>
                      <a:tailEnd type="none" w="med" len="med"/>
                    </a:lnT>
                    <a:lnB w="9525" cap="flat" cmpd="sng" algn="ctr">
                      <a:solidFill>
                        <a:srgbClr val="002085"/>
                      </a:solidFill>
                      <a:prstDash val="solid"/>
                      <a:round/>
                      <a:headEnd type="none" w="med" len="med"/>
                      <a:tailEnd type="none" w="med" len="med"/>
                    </a:lnB>
                    <a:solidFill>
                      <a:srgbClr val="F7F8F9"/>
                    </a:solidFill>
                  </a:tcPr>
                </a:tc>
                <a:tc>
                  <a:txBody>
                    <a:bodyPr/>
                    <a:lstStyle/>
                    <a:p>
                      <a:pPr fontAlgn="base"/>
                      <a:r>
                        <a:rPr lang="en-US" dirty="0">
                          <a:effectLst/>
                        </a:rPr>
                        <a:t>(3.5 - 4.9 </a:t>
                      </a:r>
                      <a:r>
                        <a:rPr lang="en-US" dirty="0" err="1">
                          <a:effectLst/>
                        </a:rPr>
                        <a:t>mmol</a:t>
                      </a:r>
                      <a:r>
                        <a:rPr lang="en-US" dirty="0">
                          <a:effectLst/>
                        </a:rPr>
                        <a:t>/L)</a:t>
                      </a:r>
                    </a:p>
                  </a:txBody>
                  <a:tcPr marL="95250" marR="95250" marT="47625" marB="47625" anchor="ctr">
                    <a:lnL w="9525" cap="flat" cmpd="sng" algn="ctr">
                      <a:solidFill>
                        <a:srgbClr val="C00B83"/>
                      </a:solidFill>
                      <a:prstDash val="solid"/>
                      <a:round/>
                      <a:headEnd type="none" w="med" len="med"/>
                      <a:tailEnd type="none" w="med" len="med"/>
                    </a:lnL>
                    <a:lnR w="9525" cap="flat" cmpd="sng" algn="ctr">
                      <a:solidFill>
                        <a:srgbClr val="C00B83"/>
                      </a:solidFill>
                      <a:prstDash val="solid"/>
                      <a:round/>
                      <a:headEnd type="none" w="med" len="med"/>
                      <a:tailEnd type="none" w="med" len="med"/>
                    </a:lnR>
                    <a:lnT w="9525" cap="flat" cmpd="sng" algn="ctr">
                      <a:solidFill>
                        <a:srgbClr val="C00B83"/>
                      </a:solidFill>
                      <a:prstDash val="solid"/>
                      <a:round/>
                      <a:headEnd type="none" w="med" len="med"/>
                      <a:tailEnd type="none" w="med" len="med"/>
                    </a:lnT>
                    <a:lnB w="9525" cap="flat" cmpd="sng" algn="ctr">
                      <a:solidFill>
                        <a:srgbClr val="D00B83"/>
                      </a:solidFill>
                      <a:prstDash val="solid"/>
                      <a:round/>
                      <a:headEnd type="none" w="med" len="med"/>
                      <a:tailEnd type="none" w="med" len="med"/>
                    </a:lnB>
                    <a:solidFill>
                      <a:srgbClr val="F7F8F9"/>
                    </a:solidFill>
                  </a:tcPr>
                </a:tc>
              </a:tr>
              <a:tr h="0">
                <a:tc>
                  <a:txBody>
                    <a:bodyPr/>
                    <a:lstStyle/>
                    <a:p>
                      <a:pPr algn="l" fontAlgn="base"/>
                      <a:r>
                        <a:rPr lang="en-US" b="1">
                          <a:effectLst/>
                        </a:rPr>
                        <a:t>Creatinine</a:t>
                      </a:r>
                    </a:p>
                  </a:txBody>
                  <a:tcPr marL="95250" marR="95250" marT="47625" marB="47625" anchor="ctr">
                    <a:lnL w="9525" cap="flat" cmpd="sng" algn="ctr">
                      <a:solidFill>
                        <a:srgbClr val="000C83"/>
                      </a:solidFill>
                      <a:prstDash val="solid"/>
                      <a:round/>
                      <a:headEnd type="none" w="med" len="med"/>
                      <a:tailEnd type="none" w="med" len="med"/>
                    </a:lnL>
                    <a:lnR w="9525" cap="flat" cmpd="sng" algn="ctr">
                      <a:solidFill>
                        <a:srgbClr val="002085"/>
                      </a:solidFill>
                      <a:prstDash val="solid"/>
                      <a:round/>
                      <a:headEnd type="none" w="med" len="med"/>
                      <a:tailEnd type="none" w="med" len="med"/>
                    </a:lnR>
                    <a:lnT w="9525" cap="flat" cmpd="sng" algn="ctr">
                      <a:solidFill>
                        <a:srgbClr val="000C83"/>
                      </a:solidFill>
                      <a:prstDash val="solid"/>
                      <a:round/>
                      <a:headEnd type="none" w="med" len="med"/>
                      <a:tailEnd type="none" w="med" len="med"/>
                    </a:lnT>
                    <a:lnB w="9525" cap="flat" cmpd="sng" algn="ctr">
                      <a:solidFill>
                        <a:srgbClr val="900883"/>
                      </a:solidFill>
                      <a:prstDash val="solid"/>
                      <a:round/>
                      <a:headEnd type="none" w="med" len="med"/>
                      <a:tailEnd type="none" w="med" len="med"/>
                    </a:lnB>
                    <a:solidFill>
                      <a:srgbClr val="EBEAEA"/>
                    </a:solidFill>
                  </a:tcPr>
                </a:tc>
                <a:tc>
                  <a:txBody>
                    <a:bodyPr/>
                    <a:lstStyle/>
                    <a:p>
                      <a:pPr fontAlgn="base"/>
                      <a:r>
                        <a:rPr lang="en-US">
                          <a:effectLst/>
                        </a:rPr>
                        <a:t>263</a:t>
                      </a:r>
                    </a:p>
                  </a:txBody>
                  <a:tcPr marL="95250" marR="95250" marT="47625" marB="47625" anchor="ctr">
                    <a:lnL w="9525" cap="flat" cmpd="sng" algn="ctr">
                      <a:solidFill>
                        <a:srgbClr val="002085"/>
                      </a:solidFill>
                      <a:prstDash val="solid"/>
                      <a:round/>
                      <a:headEnd type="none" w="med" len="med"/>
                      <a:tailEnd type="none" w="med" len="med"/>
                    </a:lnL>
                    <a:lnR w="9525" cap="flat" cmpd="sng" algn="ctr">
                      <a:solidFill>
                        <a:srgbClr val="D00B83"/>
                      </a:solidFill>
                      <a:prstDash val="solid"/>
                      <a:round/>
                      <a:headEnd type="none" w="med" len="med"/>
                      <a:tailEnd type="none" w="med" len="med"/>
                    </a:lnR>
                    <a:lnT w="9525" cap="flat" cmpd="sng" algn="ctr">
                      <a:solidFill>
                        <a:srgbClr val="002085"/>
                      </a:solidFill>
                      <a:prstDash val="solid"/>
                      <a:round/>
                      <a:headEnd type="none" w="med" len="med"/>
                      <a:tailEnd type="none" w="med" len="med"/>
                    </a:lnT>
                    <a:lnB w="9525" cap="flat" cmpd="sng" algn="ctr">
                      <a:solidFill>
                        <a:srgbClr val="C00B83"/>
                      </a:solidFill>
                      <a:prstDash val="solid"/>
                      <a:round/>
                      <a:headEnd type="none" w="med" len="med"/>
                      <a:tailEnd type="none" w="med" len="med"/>
                    </a:lnB>
                    <a:solidFill>
                      <a:srgbClr val="F7F8F9"/>
                    </a:solidFill>
                  </a:tcPr>
                </a:tc>
                <a:tc>
                  <a:txBody>
                    <a:bodyPr/>
                    <a:lstStyle/>
                    <a:p>
                      <a:pPr fontAlgn="base"/>
                      <a:r>
                        <a:rPr lang="el-GR">
                          <a:effectLst/>
                        </a:rPr>
                        <a:t>(60 - 110 μ</a:t>
                      </a:r>
                      <a:r>
                        <a:rPr lang="en-US">
                          <a:effectLst/>
                        </a:rPr>
                        <a:t>mol/L)</a:t>
                      </a:r>
                    </a:p>
                  </a:txBody>
                  <a:tcPr marL="95250" marR="95250" marT="47625" marB="47625" anchor="ctr">
                    <a:lnL w="9525" cap="flat" cmpd="sng" algn="ctr">
                      <a:solidFill>
                        <a:srgbClr val="D00B83"/>
                      </a:solidFill>
                      <a:prstDash val="solid"/>
                      <a:round/>
                      <a:headEnd type="none" w="med" len="med"/>
                      <a:tailEnd type="none" w="med" len="med"/>
                    </a:lnL>
                    <a:lnR w="9525" cap="flat" cmpd="sng" algn="ctr">
                      <a:solidFill>
                        <a:srgbClr val="D00B83"/>
                      </a:solidFill>
                      <a:prstDash val="solid"/>
                      <a:round/>
                      <a:headEnd type="none" w="med" len="med"/>
                      <a:tailEnd type="none" w="med" len="med"/>
                    </a:lnR>
                    <a:lnT w="9525" cap="flat" cmpd="sng" algn="ctr">
                      <a:solidFill>
                        <a:srgbClr val="D00B83"/>
                      </a:solidFill>
                      <a:prstDash val="solid"/>
                      <a:round/>
                      <a:headEnd type="none" w="med" len="med"/>
                      <a:tailEnd type="none" w="med" len="med"/>
                    </a:lnT>
                    <a:lnB w="9525" cap="flat" cmpd="sng" algn="ctr">
                      <a:solidFill>
                        <a:srgbClr val="200B83"/>
                      </a:solidFill>
                      <a:prstDash val="solid"/>
                      <a:round/>
                      <a:headEnd type="none" w="med" len="med"/>
                      <a:tailEnd type="none" w="med" len="med"/>
                    </a:lnB>
                    <a:solidFill>
                      <a:srgbClr val="F7F8F9"/>
                    </a:solidFill>
                  </a:tcPr>
                </a:tc>
              </a:tr>
              <a:tr h="0">
                <a:tc>
                  <a:txBody>
                    <a:bodyPr/>
                    <a:lstStyle/>
                    <a:p>
                      <a:pPr algn="l" fontAlgn="base"/>
                      <a:r>
                        <a:rPr lang="en-US" b="1">
                          <a:effectLst/>
                        </a:rPr>
                        <a:t>Urea</a:t>
                      </a:r>
                    </a:p>
                  </a:txBody>
                  <a:tcPr marL="95250" marR="95250" marT="47625" marB="47625" anchor="ctr">
                    <a:lnL w="9525" cap="flat" cmpd="sng" algn="ctr">
                      <a:solidFill>
                        <a:srgbClr val="900883"/>
                      </a:solidFill>
                      <a:prstDash val="solid"/>
                      <a:round/>
                      <a:headEnd type="none" w="med" len="med"/>
                      <a:tailEnd type="none" w="med" len="med"/>
                    </a:lnL>
                    <a:lnR w="9525" cap="flat" cmpd="sng" algn="ctr">
                      <a:solidFill>
                        <a:srgbClr val="C00B83"/>
                      </a:solidFill>
                      <a:prstDash val="solid"/>
                      <a:round/>
                      <a:headEnd type="none" w="med" len="med"/>
                      <a:tailEnd type="none" w="med" len="med"/>
                    </a:lnR>
                    <a:lnT w="9525" cap="flat" cmpd="sng" algn="ctr">
                      <a:solidFill>
                        <a:srgbClr val="900883"/>
                      </a:solidFill>
                      <a:prstDash val="solid"/>
                      <a:round/>
                      <a:headEnd type="none" w="med" len="med"/>
                      <a:tailEnd type="none" w="med" len="med"/>
                    </a:lnT>
                    <a:lnB w="9525" cap="flat" cmpd="sng" algn="ctr">
                      <a:solidFill>
                        <a:srgbClr val="900883"/>
                      </a:solidFill>
                      <a:prstDash val="solid"/>
                      <a:round/>
                      <a:headEnd type="none" w="med" len="med"/>
                      <a:tailEnd type="none" w="med" len="med"/>
                    </a:lnB>
                    <a:solidFill>
                      <a:srgbClr val="EBEAEA"/>
                    </a:solidFill>
                  </a:tcPr>
                </a:tc>
                <a:tc>
                  <a:txBody>
                    <a:bodyPr/>
                    <a:lstStyle/>
                    <a:p>
                      <a:pPr fontAlgn="base"/>
                      <a:r>
                        <a:rPr lang="en-US">
                          <a:effectLst/>
                        </a:rPr>
                        <a:t>25.2</a:t>
                      </a:r>
                    </a:p>
                  </a:txBody>
                  <a:tcPr marL="95250" marR="95250" marT="47625" marB="47625" anchor="ctr">
                    <a:lnL w="9525" cap="flat" cmpd="sng" algn="ctr">
                      <a:solidFill>
                        <a:srgbClr val="C00B83"/>
                      </a:solidFill>
                      <a:prstDash val="solid"/>
                      <a:round/>
                      <a:headEnd type="none" w="med" len="med"/>
                      <a:tailEnd type="none" w="med" len="med"/>
                    </a:lnL>
                    <a:lnR w="9525" cap="flat" cmpd="sng" algn="ctr">
                      <a:solidFill>
                        <a:srgbClr val="200B83"/>
                      </a:solidFill>
                      <a:prstDash val="solid"/>
                      <a:round/>
                      <a:headEnd type="none" w="med" len="med"/>
                      <a:tailEnd type="none" w="med" len="med"/>
                    </a:lnR>
                    <a:lnT w="9525" cap="flat" cmpd="sng" algn="ctr">
                      <a:solidFill>
                        <a:srgbClr val="C00B83"/>
                      </a:solidFill>
                      <a:prstDash val="solid"/>
                      <a:round/>
                      <a:headEnd type="none" w="med" len="med"/>
                      <a:tailEnd type="none" w="med" len="med"/>
                    </a:lnT>
                    <a:lnB w="9525" cap="flat" cmpd="sng" algn="ctr">
                      <a:solidFill>
                        <a:srgbClr val="C00B83"/>
                      </a:solidFill>
                      <a:prstDash val="solid"/>
                      <a:round/>
                      <a:headEnd type="none" w="med" len="med"/>
                      <a:tailEnd type="none" w="med" len="med"/>
                    </a:lnB>
                    <a:solidFill>
                      <a:srgbClr val="F7F8F9"/>
                    </a:solidFill>
                  </a:tcPr>
                </a:tc>
                <a:tc>
                  <a:txBody>
                    <a:bodyPr/>
                    <a:lstStyle/>
                    <a:p>
                      <a:pPr fontAlgn="base"/>
                      <a:r>
                        <a:rPr lang="en-US" dirty="0">
                          <a:effectLst/>
                        </a:rPr>
                        <a:t>(2.5 - 7.5 </a:t>
                      </a:r>
                      <a:r>
                        <a:rPr lang="en-US" dirty="0" err="1">
                          <a:effectLst/>
                        </a:rPr>
                        <a:t>mmol</a:t>
                      </a:r>
                      <a:r>
                        <a:rPr lang="en-US" dirty="0">
                          <a:effectLst/>
                        </a:rPr>
                        <a:t>/L)</a:t>
                      </a:r>
                    </a:p>
                  </a:txBody>
                  <a:tcPr marL="95250" marR="95250" marT="47625" marB="47625" anchor="ctr">
                    <a:lnL w="9525" cap="flat" cmpd="sng" algn="ctr">
                      <a:solidFill>
                        <a:srgbClr val="200B83"/>
                      </a:solidFill>
                      <a:prstDash val="solid"/>
                      <a:round/>
                      <a:headEnd type="none" w="med" len="med"/>
                      <a:tailEnd type="none" w="med" len="med"/>
                    </a:lnL>
                    <a:lnR w="9525" cap="flat" cmpd="sng" algn="ctr">
                      <a:solidFill>
                        <a:srgbClr val="200B83"/>
                      </a:solidFill>
                      <a:prstDash val="solid"/>
                      <a:round/>
                      <a:headEnd type="none" w="med" len="med"/>
                      <a:tailEnd type="none" w="med" len="med"/>
                    </a:lnR>
                    <a:lnT w="9525" cap="flat" cmpd="sng" algn="ctr">
                      <a:solidFill>
                        <a:srgbClr val="200B83"/>
                      </a:solidFill>
                      <a:prstDash val="solid"/>
                      <a:round/>
                      <a:headEnd type="none" w="med" len="med"/>
                      <a:tailEnd type="none" w="med" len="med"/>
                    </a:lnT>
                    <a:lnB w="9525" cap="flat" cmpd="sng" algn="ctr">
                      <a:solidFill>
                        <a:srgbClr val="200B83"/>
                      </a:solidFill>
                      <a:prstDash val="solid"/>
                      <a:round/>
                      <a:headEnd type="none" w="med" len="med"/>
                      <a:tailEnd type="none" w="med" len="med"/>
                    </a:lnB>
                    <a:solidFill>
                      <a:srgbClr val="F7F8F9"/>
                    </a:solidFill>
                  </a:tcPr>
                </a:tc>
              </a:tr>
            </a:tbl>
          </a:graphicData>
        </a:graphic>
      </p:graphicFrame>
      <p:sp>
        <p:nvSpPr>
          <p:cNvPr id="5" name="Rectangle 1"/>
          <p:cNvSpPr>
            <a:spLocks noChangeArrowheads="1"/>
          </p:cNvSpPr>
          <p:nvPr/>
        </p:nvSpPr>
        <p:spPr bwMode="auto">
          <a:xfrm>
            <a:off x="457200" y="533400"/>
            <a:ext cx="7239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93939"/>
                </a:solidFill>
                <a:effectLst/>
                <a:latin typeface="Arial" pitchFamily="34" charset="0"/>
                <a:cs typeface="Arial" pitchFamily="34" charset="0"/>
              </a:rPr>
              <a:t>A 22-year-old woman presents with right loin pain, oliguria and coke-</a:t>
            </a:r>
            <a:r>
              <a:rPr kumimoji="0" lang="en-US" sz="2400" b="0" i="0" u="none" strike="noStrike" cap="none" normalizeH="0" baseline="0" dirty="0" err="1" smtClean="0">
                <a:ln>
                  <a:noFill/>
                </a:ln>
                <a:solidFill>
                  <a:srgbClr val="393939"/>
                </a:solidFill>
                <a:effectLst/>
                <a:latin typeface="Arial" pitchFamily="34" charset="0"/>
                <a:cs typeface="Arial" pitchFamily="34" charset="0"/>
              </a:rPr>
              <a:t>coloured</a:t>
            </a:r>
            <a:r>
              <a:rPr kumimoji="0" lang="en-US" sz="2400" b="0" i="0" u="none" strike="noStrike" cap="none" normalizeH="0" baseline="0" dirty="0" smtClean="0">
                <a:ln>
                  <a:noFill/>
                </a:ln>
                <a:solidFill>
                  <a:srgbClr val="393939"/>
                </a:solidFill>
                <a:effectLst/>
                <a:latin typeface="Arial" pitchFamily="34" charset="0"/>
                <a:cs typeface="Arial" pitchFamily="34" charset="0"/>
              </a:rPr>
              <a:t> urine.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93939"/>
                </a:solidFill>
                <a:effectLst/>
                <a:latin typeface="Arial" pitchFamily="34" charset="0"/>
                <a:cs typeface="Arial" pitchFamily="34" charset="0"/>
              </a:rPr>
              <a:t>Blood pressure is increased at 160/70 mmHg and urinary dipstick shows protein ++++ and blood ++++. Microscopy is awaited.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93939"/>
                </a:solidFill>
                <a:effectLst/>
                <a:latin typeface="Arial" pitchFamily="34" charset="0"/>
                <a:cs typeface="Arial" pitchFamily="34" charset="0"/>
              </a:rPr>
              <a:t>Blood tests reveal: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5562600"/>
            <a:ext cx="7239000" cy="830997"/>
          </a:xfrm>
          <a:prstGeom prst="rect">
            <a:avLst/>
          </a:prstGeom>
        </p:spPr>
        <p:txBody>
          <a:bodyPr wrap="square">
            <a:spAutoFit/>
          </a:bodyPr>
          <a:lstStyle/>
          <a:p>
            <a:pPr lvl="0" eaLnBrk="0" fontAlgn="base" hangingPunct="0">
              <a:spcBef>
                <a:spcPct val="0"/>
              </a:spcBef>
              <a:spcAft>
                <a:spcPct val="0"/>
              </a:spcAft>
            </a:pPr>
            <a:r>
              <a:rPr lang="en-US" sz="2400" dirty="0">
                <a:solidFill>
                  <a:srgbClr val="393939"/>
                </a:solidFill>
                <a:latin typeface="Arial" pitchFamily="34" charset="0"/>
                <a:cs typeface="Arial" pitchFamily="34" charset="0"/>
              </a:rPr>
              <a:t>What is the most appropriate next investigation of this patient?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39456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457200" y="1905000"/>
            <a:ext cx="7239000" cy="4550736"/>
          </a:xfrm>
        </p:spPr>
        <p:txBody>
          <a:bodyPr/>
          <a:lstStyle/>
          <a:p>
            <a:r>
              <a:rPr lang="en-US" dirty="0">
                <a:solidFill>
                  <a:srgbClr val="393939"/>
                </a:solidFill>
                <a:latin typeface="arial"/>
              </a:rPr>
              <a:t>Renal ultrasound scan</a:t>
            </a:r>
            <a:endParaRPr lang="en-US" dirty="0"/>
          </a:p>
        </p:txBody>
      </p:sp>
    </p:spTree>
    <p:extLst>
      <p:ext uri="{BB962C8B-B14F-4D97-AF65-F5344CB8AC3E}">
        <p14:creationId xmlns:p14="http://schemas.microsoft.com/office/powerpoint/2010/main" val="737202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with PBF</a:t>
            </a:r>
            <a:endParaRPr lang="en-US" dirty="0"/>
          </a:p>
        </p:txBody>
      </p:sp>
      <p:sp>
        <p:nvSpPr>
          <p:cNvPr id="3" name="Content Placeholder 2"/>
          <p:cNvSpPr>
            <a:spLocks noGrp="1"/>
          </p:cNvSpPr>
          <p:nvPr>
            <p:ph idx="1"/>
          </p:nvPr>
        </p:nvSpPr>
        <p:spPr/>
        <p:txBody>
          <a:bodyPr/>
          <a:lstStyle/>
          <a:p>
            <a:r>
              <a:rPr lang="en-US" dirty="0" smtClean="0"/>
              <a:t>Check for the normal values.</a:t>
            </a:r>
          </a:p>
          <a:p>
            <a:r>
              <a:rPr lang="en-US" dirty="0" smtClean="0"/>
              <a:t>Check for the blast or any abnormal cell count</a:t>
            </a:r>
          </a:p>
          <a:p>
            <a:r>
              <a:rPr lang="en-US" dirty="0" smtClean="0"/>
              <a:t>Check for the cellular morphology in PBF</a:t>
            </a:r>
            <a:endParaRPr lang="en-US" dirty="0"/>
          </a:p>
        </p:txBody>
      </p:sp>
    </p:spTree>
    <p:extLst>
      <p:ext uri="{BB962C8B-B14F-4D97-AF65-F5344CB8AC3E}">
        <p14:creationId xmlns:p14="http://schemas.microsoft.com/office/powerpoint/2010/main" val="9034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275"/>
            <a:ext cx="7239000" cy="1143000"/>
          </a:xfrm>
        </p:spPr>
        <p:txBody>
          <a:bodyPr>
            <a:normAutofit/>
          </a:bodyPr>
          <a:lstStyle/>
          <a:p>
            <a:pPr algn="ctr"/>
            <a:r>
              <a:rPr lang="en-US" sz="6600" dirty="0" smtClean="0"/>
              <a:t>Brain Storming</a:t>
            </a:r>
            <a:endParaRPr lang="en-US" sz="6600" dirty="0"/>
          </a:p>
        </p:txBody>
      </p:sp>
      <p:sp>
        <p:nvSpPr>
          <p:cNvPr id="5" name="Rectangle 1"/>
          <p:cNvSpPr>
            <a:spLocks noChangeArrowheads="1"/>
          </p:cNvSpPr>
          <p:nvPr/>
        </p:nvSpPr>
        <p:spPr bwMode="auto">
          <a:xfrm>
            <a:off x="457200" y="2670776"/>
            <a:ext cx="32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900" dirty="0" smtClean="0">
                <a:solidFill>
                  <a:srgbClr val="393939"/>
                </a:solidFill>
                <a:latin typeface="Arial" pitchFamily="34" charset="0"/>
                <a:cs typeface="Arial" pitchFamily="34" charset="0"/>
              </a:rPr>
              <a:t> </a:t>
            </a:r>
            <a:endParaRPr lang="en-US" sz="900" b="1" dirty="0" smtClean="0">
              <a:solidFill>
                <a:srgbClr val="393939"/>
              </a:solidFill>
              <a:latin typeface="Arial" pitchFamily="34" charset="0"/>
              <a:cs typeface="Arial" pitchFamily="34" charset="0"/>
            </a:endParaRPr>
          </a:p>
        </p:txBody>
      </p:sp>
    </p:spTree>
    <p:extLst>
      <p:ext uri="{BB962C8B-B14F-4D97-AF65-F5344CB8AC3E}">
        <p14:creationId xmlns:p14="http://schemas.microsoft.com/office/powerpoint/2010/main" val="188517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Commonly encountered clinical data</a:t>
            </a:r>
            <a:endParaRPr lang="en-US" dirty="0"/>
          </a:p>
        </p:txBody>
      </p:sp>
      <p:sp>
        <p:nvSpPr>
          <p:cNvPr id="3" name="Content Placeholder 2"/>
          <p:cNvSpPr>
            <a:spLocks noGrp="1"/>
          </p:cNvSpPr>
          <p:nvPr>
            <p:ph idx="1"/>
          </p:nvPr>
        </p:nvSpPr>
        <p:spPr/>
        <p:txBody>
          <a:bodyPr/>
          <a:lstStyle/>
          <a:p>
            <a:r>
              <a:rPr lang="en-US" dirty="0" smtClean="0"/>
              <a:t>Arterial Blood Gas</a:t>
            </a:r>
          </a:p>
          <a:p>
            <a:r>
              <a:rPr lang="en-US" dirty="0" smtClean="0"/>
              <a:t>Liver Function Tests</a:t>
            </a:r>
          </a:p>
          <a:p>
            <a:r>
              <a:rPr lang="en-US" dirty="0" smtClean="0"/>
              <a:t>Urea, S. Creatinine and S. electrolytes</a:t>
            </a:r>
          </a:p>
          <a:p>
            <a:r>
              <a:rPr lang="en-US" dirty="0" smtClean="0"/>
              <a:t>Complete Blood Count with PBF</a:t>
            </a:r>
          </a:p>
          <a:p>
            <a:r>
              <a:rPr lang="en-US" dirty="0" smtClean="0"/>
              <a:t>CSF Studies</a:t>
            </a:r>
          </a:p>
          <a:p>
            <a:r>
              <a:rPr lang="en-US" dirty="0" smtClean="0"/>
              <a:t>Hormone Assays</a:t>
            </a:r>
          </a:p>
          <a:p>
            <a:r>
              <a:rPr lang="en-US" dirty="0" smtClean="0"/>
              <a:t>Synovial Fluid Studies</a:t>
            </a:r>
          </a:p>
          <a:p>
            <a:endParaRPr lang="en-US" dirty="0"/>
          </a:p>
        </p:txBody>
      </p:sp>
    </p:spTree>
    <p:extLst>
      <p:ext uri="{BB962C8B-B14F-4D97-AF65-F5344CB8AC3E}">
        <p14:creationId xmlns:p14="http://schemas.microsoft.com/office/powerpoint/2010/main" val="268270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6938"/>
          <a:stretch/>
        </p:blipFill>
        <p:spPr>
          <a:xfrm>
            <a:off x="0" y="6926"/>
            <a:ext cx="8153400" cy="5245283"/>
          </a:xfrm>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2291"/>
          <a:stretch/>
        </p:blipFill>
        <p:spPr bwMode="auto">
          <a:xfrm>
            <a:off x="-1" y="5562600"/>
            <a:ext cx="8156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996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8153400" cy="6858001"/>
          </a:xfrm>
        </p:spPr>
      </p:pic>
    </p:spTree>
    <p:extLst>
      <p:ext uri="{BB962C8B-B14F-4D97-AF65-F5344CB8AC3E}">
        <p14:creationId xmlns:p14="http://schemas.microsoft.com/office/powerpoint/2010/main" val="1594254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Hormone </a:t>
            </a:r>
            <a:r>
              <a:rPr lang="en-US" dirty="0" smtClean="0"/>
              <a:t>Assays</a:t>
            </a:r>
            <a:endParaRPr lang="en-US" dirty="0"/>
          </a:p>
        </p:txBody>
      </p:sp>
      <p:sp>
        <p:nvSpPr>
          <p:cNvPr id="3" name="Content Placeholder 2"/>
          <p:cNvSpPr>
            <a:spLocks noGrp="1"/>
          </p:cNvSpPr>
          <p:nvPr>
            <p:ph idx="1"/>
          </p:nvPr>
        </p:nvSpPr>
        <p:spPr/>
        <p:txBody>
          <a:bodyPr/>
          <a:lstStyle/>
          <a:p>
            <a:r>
              <a:rPr lang="en-US" dirty="0" smtClean="0"/>
              <a:t>Check the pituitary hormones to determine the Primary or Secondary hypo or hyper condition of the gland.</a:t>
            </a:r>
          </a:p>
          <a:p>
            <a:r>
              <a:rPr lang="en-US" dirty="0" smtClean="0"/>
              <a:t>Check respective effector levels (BMI in case of thyroid hormone, RBS in insulin and GH, Electrolytes in case of adrenal hormones etc.)</a:t>
            </a:r>
          </a:p>
          <a:p>
            <a:r>
              <a:rPr lang="en-US" dirty="0" smtClean="0"/>
              <a:t>Take in account for suppressor and provocation tests.</a:t>
            </a:r>
            <a:endParaRPr lang="en-US" dirty="0"/>
          </a:p>
        </p:txBody>
      </p:sp>
    </p:spTree>
    <p:extLst>
      <p:ext uri="{BB962C8B-B14F-4D97-AF65-F5344CB8AC3E}">
        <p14:creationId xmlns:p14="http://schemas.microsoft.com/office/powerpoint/2010/main" val="2650173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275"/>
            <a:ext cx="7239000" cy="1143000"/>
          </a:xfrm>
        </p:spPr>
        <p:txBody>
          <a:bodyPr>
            <a:normAutofit/>
          </a:bodyPr>
          <a:lstStyle/>
          <a:p>
            <a:pPr algn="ctr"/>
            <a:r>
              <a:rPr lang="en-US" sz="6600" dirty="0" smtClean="0"/>
              <a:t>Brain Storming</a:t>
            </a:r>
            <a:endParaRPr lang="en-US" sz="6600" dirty="0"/>
          </a:p>
        </p:txBody>
      </p:sp>
      <p:sp>
        <p:nvSpPr>
          <p:cNvPr id="5" name="Rectangle 1"/>
          <p:cNvSpPr>
            <a:spLocks noChangeArrowheads="1"/>
          </p:cNvSpPr>
          <p:nvPr/>
        </p:nvSpPr>
        <p:spPr bwMode="auto">
          <a:xfrm>
            <a:off x="457200" y="2670776"/>
            <a:ext cx="32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900" dirty="0" smtClean="0">
                <a:solidFill>
                  <a:srgbClr val="393939"/>
                </a:solidFill>
                <a:latin typeface="Arial" pitchFamily="34" charset="0"/>
                <a:cs typeface="Arial" pitchFamily="34" charset="0"/>
              </a:rPr>
              <a:t> </a:t>
            </a:r>
            <a:endParaRPr lang="en-US" sz="900" b="1" dirty="0" smtClean="0">
              <a:solidFill>
                <a:srgbClr val="393939"/>
              </a:solidFill>
              <a:latin typeface="Arial" pitchFamily="34" charset="0"/>
              <a:cs typeface="Arial" pitchFamily="34" charset="0"/>
            </a:endParaRPr>
          </a:p>
        </p:txBody>
      </p:sp>
    </p:spTree>
    <p:extLst>
      <p:ext uri="{BB962C8B-B14F-4D97-AF65-F5344CB8AC3E}">
        <p14:creationId xmlns:p14="http://schemas.microsoft.com/office/powerpoint/2010/main" val="3303883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0042"/>
          <a:stretch/>
        </p:blipFill>
        <p:spPr>
          <a:xfrm>
            <a:off x="1443" y="0"/>
            <a:ext cx="8174182" cy="5181600"/>
          </a:xfrm>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293" b="25232"/>
          <a:stretch/>
        </p:blipFill>
        <p:spPr bwMode="auto">
          <a:xfrm>
            <a:off x="0" y="5181600"/>
            <a:ext cx="8175625" cy="97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1000"/>
          <a:stretch/>
        </p:blipFill>
        <p:spPr bwMode="auto">
          <a:xfrm>
            <a:off x="0" y="5752329"/>
            <a:ext cx="8175625" cy="90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869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8" y="0"/>
            <a:ext cx="8160328" cy="6837108"/>
          </a:xfrm>
        </p:spPr>
      </p:pic>
    </p:spTree>
    <p:extLst>
      <p:ext uri="{BB962C8B-B14F-4D97-AF65-F5344CB8AC3E}">
        <p14:creationId xmlns:p14="http://schemas.microsoft.com/office/powerpoint/2010/main" val="2451944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275"/>
            <a:ext cx="7239000" cy="1143000"/>
          </a:xfrm>
        </p:spPr>
        <p:txBody>
          <a:bodyPr>
            <a:normAutofit/>
          </a:bodyPr>
          <a:lstStyle/>
          <a:p>
            <a:pPr algn="ctr"/>
            <a:r>
              <a:rPr lang="en-US" sz="6600" dirty="0" smtClean="0"/>
              <a:t>Thank you</a:t>
            </a:r>
            <a:endParaRPr lang="en-US" sz="6600" dirty="0"/>
          </a:p>
        </p:txBody>
      </p:sp>
      <p:sp>
        <p:nvSpPr>
          <p:cNvPr id="5" name="Rectangle 1"/>
          <p:cNvSpPr>
            <a:spLocks noChangeArrowheads="1"/>
          </p:cNvSpPr>
          <p:nvPr/>
        </p:nvSpPr>
        <p:spPr bwMode="auto">
          <a:xfrm>
            <a:off x="457200" y="2670776"/>
            <a:ext cx="32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900" dirty="0" smtClean="0">
                <a:solidFill>
                  <a:srgbClr val="393939"/>
                </a:solidFill>
                <a:latin typeface="Arial" pitchFamily="34" charset="0"/>
                <a:cs typeface="Arial" pitchFamily="34" charset="0"/>
              </a:rPr>
              <a:t> </a:t>
            </a:r>
            <a:endParaRPr lang="en-US" sz="900" b="1" dirty="0" smtClean="0">
              <a:solidFill>
                <a:srgbClr val="393939"/>
              </a:solidFill>
              <a:latin typeface="Arial" pitchFamily="34" charset="0"/>
              <a:cs typeface="Arial" pitchFamily="34" charset="0"/>
            </a:endParaRPr>
          </a:p>
        </p:txBody>
      </p:sp>
    </p:spTree>
    <p:extLst>
      <p:ext uri="{BB962C8B-B14F-4D97-AF65-F5344CB8AC3E}">
        <p14:creationId xmlns:p14="http://schemas.microsoft.com/office/powerpoint/2010/main" val="2769443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Arterial Blood </a:t>
            </a:r>
            <a:r>
              <a:rPr lang="en-US" dirty="0" smtClean="0"/>
              <a:t>Gas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600" b="1" dirty="0"/>
              <a:t>Basic interpretation Rules</a:t>
            </a:r>
            <a:endParaRPr lang="en-US" sz="3600" dirty="0"/>
          </a:p>
          <a:p>
            <a:r>
              <a:rPr lang="en-US" dirty="0"/>
              <a:t>Look at the pH - is it acidosis or alkalosis?</a:t>
            </a:r>
          </a:p>
          <a:p>
            <a:r>
              <a:rPr lang="en-US" dirty="0"/>
              <a:t>Look at the CO2 – is it normal or abnormal? Then look is this change in keeping with the pH? If it is, then it is likely to be uncompensated respiratory acidosis/alkalosis. If not, then it could be a metabolic disturbance compensated for by the respiratory system, or a respiratory disturbance compensated for metabolically.</a:t>
            </a:r>
          </a:p>
          <a:p>
            <a:r>
              <a:rPr lang="en-US" dirty="0"/>
              <a:t>Look at the HCO3- - is it normal or abnormal? IS the change in keeping with the pH? If it is, then it is likely to be uncompensated metabolic acidosis/alkalosis.</a:t>
            </a:r>
          </a:p>
          <a:p>
            <a:r>
              <a:rPr lang="en-US" dirty="0" smtClean="0"/>
              <a:t>If </a:t>
            </a:r>
            <a:r>
              <a:rPr lang="en-US" dirty="0"/>
              <a:t>the changes aren’t in keeping with the levels, then it is likely to be some sort of </a:t>
            </a:r>
            <a:r>
              <a:rPr lang="en-US" dirty="0" smtClean="0"/>
              <a:t>compensation or combined disorders.</a:t>
            </a:r>
            <a:endParaRPr lang="en-US" dirty="0"/>
          </a:p>
          <a:p>
            <a:endParaRPr lang="en-US" dirty="0"/>
          </a:p>
        </p:txBody>
      </p:sp>
    </p:spTree>
    <p:extLst>
      <p:ext uri="{BB962C8B-B14F-4D97-AF65-F5344CB8AC3E}">
        <p14:creationId xmlns:p14="http://schemas.microsoft.com/office/powerpoint/2010/main" val="1966442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Anion </a:t>
            </a:r>
            <a:r>
              <a:rPr lang="en-US" dirty="0" smtClean="0"/>
              <a:t>Gap</a:t>
            </a:r>
            <a:endParaRPr lang="en-US" dirty="0"/>
          </a:p>
        </p:txBody>
      </p:sp>
      <p:sp>
        <p:nvSpPr>
          <p:cNvPr id="3" name="Content Placeholder 2"/>
          <p:cNvSpPr>
            <a:spLocks noGrp="1"/>
          </p:cNvSpPr>
          <p:nvPr>
            <p:ph idx="1"/>
          </p:nvPr>
        </p:nvSpPr>
        <p:spPr/>
        <p:txBody>
          <a:bodyPr>
            <a:normAutofit fontScale="92500"/>
          </a:bodyPr>
          <a:lstStyle/>
          <a:p>
            <a:r>
              <a:rPr lang="en-US" b="1" dirty="0" smtClean="0"/>
              <a:t>The </a:t>
            </a:r>
            <a:r>
              <a:rPr lang="en-US" b="1" dirty="0"/>
              <a:t>anion gap is the difference between the number of measured anions, and the number of unmeasured anions.</a:t>
            </a:r>
            <a:endParaRPr lang="en-US" dirty="0"/>
          </a:p>
          <a:p>
            <a:r>
              <a:rPr lang="en-US" dirty="0" smtClean="0"/>
              <a:t>This is used to help diagnose acid base disorders. Usually used in suspected cases of </a:t>
            </a:r>
            <a:r>
              <a:rPr lang="en-US" b="1" dirty="0" smtClean="0"/>
              <a:t>metabolic acidosis.</a:t>
            </a:r>
            <a:endParaRPr lang="en-US" dirty="0" smtClean="0"/>
          </a:p>
          <a:p>
            <a:r>
              <a:rPr lang="en-US" dirty="0" smtClean="0"/>
              <a:t>In </a:t>
            </a:r>
            <a:r>
              <a:rPr lang="en-US" dirty="0"/>
              <a:t>metabolic acidosis, you produce a large number of both measured (e.g. HCO</a:t>
            </a:r>
            <a:r>
              <a:rPr lang="en-US" baseline="-25000" dirty="0"/>
              <a:t>3</a:t>
            </a:r>
            <a:r>
              <a:rPr lang="en-US" baseline="30000" dirty="0"/>
              <a:t>-</a:t>
            </a:r>
            <a:r>
              <a:rPr lang="en-US" dirty="0"/>
              <a:t>  ) anions, and unmeasured anions (the proteins). </a:t>
            </a:r>
            <a:r>
              <a:rPr lang="en-US" dirty="0" smtClean="0"/>
              <a:t>The</a:t>
            </a:r>
            <a:r>
              <a:rPr lang="en-US" dirty="0"/>
              <a:t> </a:t>
            </a:r>
            <a:r>
              <a:rPr lang="en-US" b="1" dirty="0"/>
              <a:t>proportion of protein anions compared to measured anions INCREASES </a:t>
            </a:r>
            <a:r>
              <a:rPr lang="en-US" dirty="0"/>
              <a:t>and so </a:t>
            </a:r>
            <a:r>
              <a:rPr lang="en-US" b="1" dirty="0"/>
              <a:t>in metabolic acidosis the anions gap increases</a:t>
            </a:r>
            <a:r>
              <a:rPr lang="en-US" b="1" dirty="0" smtClean="0"/>
              <a:t>.</a:t>
            </a:r>
            <a:endParaRPr lang="en-US" dirty="0"/>
          </a:p>
          <a:p>
            <a:pPr marL="0" indent="0">
              <a:buNone/>
            </a:pPr>
            <a:endParaRPr lang="en-US" dirty="0"/>
          </a:p>
        </p:txBody>
      </p:sp>
    </p:spTree>
    <p:extLst>
      <p:ext uri="{BB962C8B-B14F-4D97-AF65-F5344CB8AC3E}">
        <p14:creationId xmlns:p14="http://schemas.microsoft.com/office/powerpoint/2010/main" val="2065123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275"/>
            <a:ext cx="7239000" cy="1143000"/>
          </a:xfrm>
        </p:spPr>
        <p:txBody>
          <a:bodyPr>
            <a:normAutofit/>
          </a:bodyPr>
          <a:lstStyle/>
          <a:p>
            <a:pPr algn="ctr"/>
            <a:r>
              <a:rPr lang="en-US" sz="6600" dirty="0" smtClean="0"/>
              <a:t>Brain Storming</a:t>
            </a:r>
            <a:endParaRPr lang="en-US" sz="6600" dirty="0"/>
          </a:p>
        </p:txBody>
      </p:sp>
      <p:sp>
        <p:nvSpPr>
          <p:cNvPr id="5" name="Rectangle 1"/>
          <p:cNvSpPr>
            <a:spLocks noChangeArrowheads="1"/>
          </p:cNvSpPr>
          <p:nvPr/>
        </p:nvSpPr>
        <p:spPr bwMode="auto">
          <a:xfrm>
            <a:off x="457200" y="2670776"/>
            <a:ext cx="32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393939"/>
                </a:solidFill>
                <a:effectLst/>
                <a:latin typeface="Arial" pitchFamily="34" charset="0"/>
                <a:cs typeface="Arial" pitchFamily="34" charset="0"/>
              </a:rPr>
              <a:t> </a:t>
            </a:r>
            <a:endParaRPr kumimoji="0" lang="en-US" sz="900" b="1" i="0" u="none" strike="noStrike" cap="none" normalizeH="0" baseline="0" dirty="0" smtClean="0">
              <a:ln>
                <a:noFill/>
              </a:ln>
              <a:solidFill>
                <a:srgbClr val="393939"/>
              </a:solidFill>
              <a:effectLst/>
              <a:latin typeface="Arial" pitchFamily="34" charset="0"/>
              <a:cs typeface="Arial" pitchFamily="34" charset="0"/>
            </a:endParaRPr>
          </a:p>
        </p:txBody>
      </p:sp>
    </p:spTree>
    <p:extLst>
      <p:ext uri="{BB962C8B-B14F-4D97-AF65-F5344CB8AC3E}">
        <p14:creationId xmlns:p14="http://schemas.microsoft.com/office/powerpoint/2010/main" val="2186955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Comment on the ABG report:</a:t>
            </a:r>
          </a:p>
          <a:p>
            <a:endParaRPr lang="en-US" dirty="0"/>
          </a:p>
          <a:p>
            <a:r>
              <a:rPr lang="en-US" dirty="0" smtClean="0"/>
              <a:t>pH: 7.35</a:t>
            </a:r>
          </a:p>
          <a:p>
            <a:r>
              <a:rPr lang="en-US" dirty="0" smtClean="0"/>
              <a:t>pCO</a:t>
            </a:r>
            <a:r>
              <a:rPr lang="en-US" baseline="-25000" dirty="0" smtClean="0"/>
              <a:t>2</a:t>
            </a:r>
            <a:r>
              <a:rPr lang="en-US" dirty="0" smtClean="0"/>
              <a:t>: 51 mmHg</a:t>
            </a:r>
          </a:p>
          <a:p>
            <a:r>
              <a:rPr lang="en-US" dirty="0" smtClean="0"/>
              <a:t>HCO</a:t>
            </a:r>
            <a:r>
              <a:rPr lang="en-US" baseline="-25000" dirty="0" smtClean="0"/>
              <a:t>3</a:t>
            </a:r>
            <a:r>
              <a:rPr lang="en-US" dirty="0" smtClean="0"/>
              <a:t>: 30 </a:t>
            </a:r>
            <a:r>
              <a:rPr lang="en-US" dirty="0" err="1" smtClean="0"/>
              <a:t>mEq</a:t>
            </a:r>
            <a:r>
              <a:rPr lang="en-US" dirty="0" smtClean="0"/>
              <a:t>/L</a:t>
            </a:r>
          </a:p>
          <a:p>
            <a:r>
              <a:rPr lang="en-US" dirty="0" smtClean="0"/>
              <a:t>pO</a:t>
            </a:r>
            <a:r>
              <a:rPr lang="en-US" baseline="-25000" dirty="0" smtClean="0"/>
              <a:t>2</a:t>
            </a:r>
            <a:r>
              <a:rPr lang="en-US" dirty="0" smtClean="0"/>
              <a:t>: 100 mmHg</a:t>
            </a:r>
            <a:endParaRPr lang="en-US" dirty="0"/>
          </a:p>
        </p:txBody>
      </p:sp>
    </p:spTree>
    <p:extLst>
      <p:ext uri="{BB962C8B-B14F-4D97-AF65-F5344CB8AC3E}">
        <p14:creationId xmlns:p14="http://schemas.microsoft.com/office/powerpoint/2010/main" val="91194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457200" y="1905000"/>
            <a:ext cx="7239000" cy="4550736"/>
          </a:xfrm>
        </p:spPr>
        <p:txBody>
          <a:bodyPr/>
          <a:lstStyle/>
          <a:p>
            <a:r>
              <a:rPr lang="en-US" dirty="0" smtClean="0"/>
              <a:t>Combined respiratory acidosis with metabolic alkalosis</a:t>
            </a:r>
            <a:endParaRPr lang="en-US" dirty="0"/>
          </a:p>
        </p:txBody>
      </p:sp>
    </p:spTree>
    <p:extLst>
      <p:ext uri="{BB962C8B-B14F-4D97-AF65-F5344CB8AC3E}">
        <p14:creationId xmlns:p14="http://schemas.microsoft.com/office/powerpoint/2010/main" val="297130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Patterns of LFT </a:t>
            </a:r>
            <a:r>
              <a:rPr lang="en-US" dirty="0" smtClean="0"/>
              <a:t>results</a:t>
            </a:r>
            <a:endParaRPr lang="en-US" dirty="0"/>
          </a:p>
        </p:txBody>
      </p:sp>
      <p:sp>
        <p:nvSpPr>
          <p:cNvPr id="5" name="Rectangle 1"/>
          <p:cNvSpPr>
            <a:spLocks noChangeArrowheads="1"/>
          </p:cNvSpPr>
          <p:nvPr/>
        </p:nvSpPr>
        <p:spPr bwMode="auto">
          <a:xfrm>
            <a:off x="152400" y="1514549"/>
            <a:ext cx="7924800" cy="5201424"/>
          </a:xfrm>
          <a:prstGeom prst="rect">
            <a:avLst/>
          </a:prstGeom>
          <a:solidFill>
            <a:srgbClr val="FC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n-US" sz="2000" dirty="0">
                <a:solidFill>
                  <a:srgbClr val="5E6568"/>
                </a:solidFill>
                <a:latin typeface="Arial" pitchFamily="34" charset="0"/>
                <a:cs typeface="Arial" pitchFamily="34" charset="0"/>
              </a:rPr>
              <a:t>There are two main patterns of liver function test results, and these help identify what the cause of the abnormal results are</a:t>
            </a:r>
            <a:r>
              <a:rPr lang="en-US" sz="2000" dirty="0" smtClean="0">
                <a:solidFill>
                  <a:srgbClr val="5E6568"/>
                </a:solidFill>
                <a:latin typeface="Arial" pitchFamily="34" charset="0"/>
                <a:cs typeface="Arial" pitchFamily="34" charset="0"/>
              </a:rPr>
              <a:t>:</a:t>
            </a:r>
          </a:p>
          <a:p>
            <a:pPr lvl="0" eaLnBrk="0" fontAlgn="base" hangingPunct="0">
              <a:spcBef>
                <a:spcPct val="0"/>
              </a:spcBef>
              <a:spcAft>
                <a:spcPct val="0"/>
              </a:spcAft>
            </a:pPr>
            <a:endParaRPr lang="en-US" dirty="0">
              <a:solidFill>
                <a:prstClr val="black"/>
              </a:solidFill>
              <a:latin typeface="Arial" pitchFamily="34" charset="0"/>
              <a:cs typeface="Arial" pitchFamily="34" charset="0"/>
            </a:endParaRPr>
          </a:p>
          <a:p>
            <a:pPr lvl="0" eaLnBrk="0" fontAlgn="base" hangingPunct="0">
              <a:spcBef>
                <a:spcPct val="0"/>
              </a:spcBef>
              <a:spcAft>
                <a:spcPct val="0"/>
              </a:spcAft>
              <a:buFontTx/>
              <a:buAutoNum type="arabicPeriod"/>
            </a:pPr>
            <a:r>
              <a:rPr lang="en-US" sz="2000" b="1" dirty="0">
                <a:solidFill>
                  <a:srgbClr val="5E6568"/>
                </a:solidFill>
                <a:latin typeface="Arial" pitchFamily="34" charset="0"/>
                <a:cs typeface="Arial" pitchFamily="34" charset="0"/>
              </a:rPr>
              <a:t>Obstructive – </a:t>
            </a:r>
            <a:r>
              <a:rPr lang="en-US" sz="2000" dirty="0">
                <a:solidFill>
                  <a:srgbClr val="5E6568"/>
                </a:solidFill>
                <a:latin typeface="Arial" pitchFamily="34" charset="0"/>
                <a:cs typeface="Arial" pitchFamily="34" charset="0"/>
              </a:rPr>
              <a:t>due to bile duct obstruction. Remember this could be any part of the ducts, even the little tiny ones, within the liver itself, it doesn’t necessarily mean the common bile duct. This pattern will give:</a:t>
            </a:r>
          </a:p>
          <a:p>
            <a:pPr lvl="1" eaLnBrk="0" fontAlgn="base" hangingPunct="0">
              <a:spcBef>
                <a:spcPct val="0"/>
              </a:spcBef>
              <a:spcAft>
                <a:spcPct val="0"/>
              </a:spcAft>
              <a:buFontTx/>
              <a:buAutoNum type="arabicPeriod"/>
            </a:pPr>
            <a:r>
              <a:rPr lang="en-US" sz="2000" b="1" dirty="0">
                <a:solidFill>
                  <a:srgbClr val="FF0000"/>
                </a:solidFill>
                <a:latin typeface="Arial" pitchFamily="34" charset="0"/>
                <a:cs typeface="Arial" pitchFamily="34" charset="0"/>
              </a:rPr>
              <a:t>High bilirubin</a:t>
            </a:r>
            <a:endParaRPr lang="en-US" sz="2000" dirty="0">
              <a:solidFill>
                <a:srgbClr val="5E6568"/>
              </a:solidFill>
              <a:latin typeface="Arial" pitchFamily="34" charset="0"/>
              <a:cs typeface="Arial" pitchFamily="34" charset="0"/>
            </a:endParaRPr>
          </a:p>
          <a:p>
            <a:pPr lvl="1" eaLnBrk="0" fontAlgn="base" hangingPunct="0">
              <a:spcBef>
                <a:spcPct val="0"/>
              </a:spcBef>
              <a:spcAft>
                <a:spcPct val="0"/>
              </a:spcAft>
              <a:buFontTx/>
              <a:buAutoNum type="arabicPeriod" startAt="2"/>
            </a:pPr>
            <a:r>
              <a:rPr lang="en-US" sz="2000" b="1" dirty="0">
                <a:solidFill>
                  <a:srgbClr val="FF0000"/>
                </a:solidFill>
                <a:latin typeface="Arial" pitchFamily="34" charset="0"/>
                <a:cs typeface="Arial" pitchFamily="34" charset="0"/>
              </a:rPr>
              <a:t>High ALP</a:t>
            </a:r>
            <a:endParaRPr lang="en-US" sz="2000" dirty="0">
              <a:solidFill>
                <a:srgbClr val="5E6568"/>
              </a:solidFill>
              <a:latin typeface="Arial" pitchFamily="34" charset="0"/>
              <a:cs typeface="Arial" pitchFamily="34" charset="0"/>
            </a:endParaRPr>
          </a:p>
          <a:p>
            <a:pPr lvl="1" eaLnBrk="0" fontAlgn="base" hangingPunct="0">
              <a:spcBef>
                <a:spcPct val="0"/>
              </a:spcBef>
              <a:spcAft>
                <a:spcPct val="0"/>
              </a:spcAft>
              <a:buFontTx/>
              <a:buAutoNum type="arabicPeriod" startAt="3"/>
            </a:pPr>
            <a:r>
              <a:rPr lang="en-US" sz="2000" b="1" dirty="0">
                <a:solidFill>
                  <a:srgbClr val="FF0000"/>
                </a:solidFill>
                <a:latin typeface="Arial" pitchFamily="34" charset="0"/>
                <a:cs typeface="Arial" pitchFamily="34" charset="0"/>
              </a:rPr>
              <a:t>Normal ALT</a:t>
            </a:r>
            <a:endParaRPr lang="en-US" sz="2000" dirty="0">
              <a:solidFill>
                <a:srgbClr val="5E6568"/>
              </a:solidFill>
              <a:latin typeface="Arial" pitchFamily="34" charset="0"/>
              <a:cs typeface="Arial" pitchFamily="34" charset="0"/>
            </a:endParaRPr>
          </a:p>
          <a:p>
            <a:pPr lvl="0" eaLnBrk="0" fontAlgn="base" hangingPunct="0">
              <a:spcBef>
                <a:spcPct val="0"/>
              </a:spcBef>
              <a:spcAft>
                <a:spcPct val="0"/>
              </a:spcAft>
              <a:buFontTx/>
              <a:buAutoNum type="arabicPeriod" startAt="2"/>
            </a:pPr>
            <a:r>
              <a:rPr lang="en-US" sz="2000" b="1" dirty="0">
                <a:solidFill>
                  <a:srgbClr val="5E6568"/>
                </a:solidFill>
                <a:latin typeface="Arial" pitchFamily="34" charset="0"/>
                <a:cs typeface="Arial" pitchFamily="34" charset="0"/>
              </a:rPr>
              <a:t>Hepatic – </a:t>
            </a:r>
            <a:r>
              <a:rPr lang="en-US" sz="2000" dirty="0">
                <a:solidFill>
                  <a:srgbClr val="5E6568"/>
                </a:solidFill>
                <a:latin typeface="Arial" pitchFamily="34" charset="0"/>
                <a:cs typeface="Arial" pitchFamily="34" charset="0"/>
              </a:rPr>
              <a:t>this is a sign of acute liver inflammation. The pattern will give:</a:t>
            </a:r>
          </a:p>
          <a:p>
            <a:pPr lvl="1" eaLnBrk="0" fontAlgn="base" hangingPunct="0">
              <a:spcBef>
                <a:spcPct val="0"/>
              </a:spcBef>
              <a:spcAft>
                <a:spcPct val="0"/>
              </a:spcAft>
              <a:buFontTx/>
              <a:buAutoNum type="arabicPeriod"/>
            </a:pPr>
            <a:r>
              <a:rPr lang="en-US" sz="2000" b="1" dirty="0">
                <a:solidFill>
                  <a:srgbClr val="FF0000"/>
                </a:solidFill>
                <a:latin typeface="Arial" pitchFamily="34" charset="0"/>
                <a:cs typeface="Arial" pitchFamily="34" charset="0"/>
              </a:rPr>
              <a:t>Very high ALT – between 200- 2000 U/L</a:t>
            </a:r>
            <a:endParaRPr lang="en-US" sz="2000" dirty="0">
              <a:solidFill>
                <a:srgbClr val="5E6568"/>
              </a:solidFill>
              <a:latin typeface="Arial" pitchFamily="34" charset="0"/>
              <a:cs typeface="Arial" pitchFamily="34" charset="0"/>
            </a:endParaRPr>
          </a:p>
          <a:p>
            <a:pPr lvl="1" eaLnBrk="0" fontAlgn="base" hangingPunct="0">
              <a:spcBef>
                <a:spcPct val="0"/>
              </a:spcBef>
              <a:spcAft>
                <a:spcPct val="0"/>
              </a:spcAft>
              <a:buFontTx/>
              <a:buAutoNum type="arabicPeriod" startAt="2"/>
            </a:pPr>
            <a:r>
              <a:rPr lang="en-US" sz="2000" b="1" dirty="0">
                <a:solidFill>
                  <a:srgbClr val="FF0000"/>
                </a:solidFill>
                <a:latin typeface="Arial" pitchFamily="34" charset="0"/>
                <a:cs typeface="Arial" pitchFamily="34" charset="0"/>
              </a:rPr>
              <a:t>Varying bilirubin – </a:t>
            </a:r>
            <a:r>
              <a:rPr lang="en-US" sz="2000" dirty="0">
                <a:solidFill>
                  <a:srgbClr val="FF0000"/>
                </a:solidFill>
                <a:latin typeface="Arial" pitchFamily="34" charset="0"/>
                <a:cs typeface="Arial" pitchFamily="34" charset="0"/>
              </a:rPr>
              <a:t>the higher the level, the greater the degree of damage</a:t>
            </a:r>
            <a:endParaRPr lang="en-US" sz="2000" dirty="0">
              <a:solidFill>
                <a:srgbClr val="5E6568"/>
              </a:solidFill>
              <a:latin typeface="Arial" pitchFamily="34" charset="0"/>
              <a:cs typeface="Arial" pitchFamily="34" charset="0"/>
            </a:endParaRPr>
          </a:p>
          <a:p>
            <a:pPr lvl="1" eaLnBrk="0" fontAlgn="base" hangingPunct="0">
              <a:spcBef>
                <a:spcPct val="0"/>
              </a:spcBef>
              <a:spcAft>
                <a:spcPct val="0"/>
              </a:spcAft>
              <a:buFontTx/>
              <a:buAutoNum type="arabicPeriod" startAt="3"/>
            </a:pPr>
            <a:r>
              <a:rPr lang="en-US" sz="2000" b="1" dirty="0">
                <a:solidFill>
                  <a:srgbClr val="FF0000"/>
                </a:solidFill>
                <a:latin typeface="Arial" pitchFamily="34" charset="0"/>
                <a:cs typeface="Arial" pitchFamily="34" charset="0"/>
              </a:rPr>
              <a:t>Slightly raised ALP – </a:t>
            </a:r>
            <a:r>
              <a:rPr lang="en-US" sz="2000" dirty="0">
                <a:solidFill>
                  <a:srgbClr val="FF0000"/>
                </a:solidFill>
                <a:latin typeface="Arial" pitchFamily="34" charset="0"/>
                <a:cs typeface="Arial" pitchFamily="34" charset="0"/>
              </a:rPr>
              <a:t>should be no higher than 2x normal.</a:t>
            </a:r>
            <a:endParaRPr lang="en-US" sz="2000" dirty="0">
              <a:solidFill>
                <a:srgbClr val="5E6568"/>
              </a:solidFill>
              <a:latin typeface="Arial" pitchFamily="34" charset="0"/>
              <a:cs typeface="Arial" pitchFamily="34" charset="0"/>
            </a:endParaRPr>
          </a:p>
          <a:p>
            <a:pPr lvl="1" eaLnBrk="0" fontAlgn="base" hangingPunct="0">
              <a:spcBef>
                <a:spcPct val="0"/>
              </a:spcBef>
              <a:spcAft>
                <a:spcPct val="0"/>
              </a:spcAft>
              <a:buFontTx/>
              <a:buAutoNum type="arabicPeriod" startAt="4"/>
            </a:pPr>
            <a:r>
              <a:rPr lang="en-US" sz="2000" b="1" dirty="0">
                <a:solidFill>
                  <a:srgbClr val="FF0000"/>
                </a:solidFill>
                <a:latin typeface="Arial" pitchFamily="34" charset="0"/>
                <a:cs typeface="Arial" pitchFamily="34" charset="0"/>
              </a:rPr>
              <a:t>Increased </a:t>
            </a:r>
            <a:r>
              <a:rPr lang="en-US" sz="2000" b="1" dirty="0" err="1">
                <a:solidFill>
                  <a:srgbClr val="FF0000"/>
                </a:solidFill>
                <a:latin typeface="Arial" pitchFamily="34" charset="0"/>
                <a:cs typeface="Arial" pitchFamily="34" charset="0"/>
              </a:rPr>
              <a:t>prothrombin</a:t>
            </a:r>
            <a:r>
              <a:rPr lang="en-US" sz="2000" b="1" dirty="0">
                <a:solidFill>
                  <a:srgbClr val="FF0000"/>
                </a:solidFill>
                <a:latin typeface="Arial" pitchFamily="34" charset="0"/>
                <a:cs typeface="Arial" pitchFamily="34" charset="0"/>
              </a:rPr>
              <a:t> time – </a:t>
            </a:r>
            <a:r>
              <a:rPr lang="en-US" sz="2000" dirty="0">
                <a:solidFill>
                  <a:srgbClr val="FF0000"/>
                </a:solidFill>
                <a:latin typeface="Arial" pitchFamily="34" charset="0"/>
                <a:cs typeface="Arial" pitchFamily="34" charset="0"/>
              </a:rPr>
              <a:t>usually will be slightly raised. In cases of severe liver failure it may exceed 25seconds.</a:t>
            </a:r>
            <a:endParaRPr kumimoji="0" lang="en-US" sz="2000" b="0" i="0" u="none" strike="noStrike" cap="none" normalizeH="0" baseline="0" dirty="0" smtClean="0">
              <a:ln>
                <a:noFill/>
              </a:ln>
              <a:solidFill>
                <a:srgbClr val="5E6568"/>
              </a:solidFill>
              <a:effectLst/>
              <a:latin typeface="Arial" pitchFamily="34" charset="0"/>
              <a:cs typeface="Arial" pitchFamily="34" charset="0"/>
            </a:endParaRPr>
          </a:p>
        </p:txBody>
      </p:sp>
    </p:spTree>
    <p:extLst>
      <p:ext uri="{BB962C8B-B14F-4D97-AF65-F5344CB8AC3E}">
        <p14:creationId xmlns:p14="http://schemas.microsoft.com/office/powerpoint/2010/main" val="41033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598521327"/>
              </p:ext>
            </p:extLst>
          </p:nvPr>
        </p:nvGraphicFramePr>
        <p:xfrm>
          <a:off x="0" y="0"/>
          <a:ext cx="8153400" cy="6900203"/>
        </p:xfrm>
        <a:graphic>
          <a:graphicData uri="http://schemas.openxmlformats.org/drawingml/2006/table">
            <a:tbl>
              <a:tblPr/>
              <a:tblGrid>
                <a:gridCol w="2346683"/>
                <a:gridCol w="3088623"/>
                <a:gridCol w="2718094"/>
              </a:tblGrid>
              <a:tr h="263769">
                <a:tc>
                  <a:txBody>
                    <a:bodyPr/>
                    <a:lstStyle/>
                    <a:p>
                      <a:pPr>
                        <a:spcAft>
                          <a:spcPts val="0"/>
                        </a:spcAft>
                      </a:pPr>
                      <a:r>
                        <a:rPr lang="en-US" sz="1800" b="1" dirty="0">
                          <a:effectLst/>
                        </a:rPr>
                        <a:t>Test Result</a:t>
                      </a:r>
                      <a:endParaRPr lang="en-US" sz="1800" dirty="0">
                        <a:effectLst/>
                      </a:endParaRPr>
                    </a:p>
                  </a:txBody>
                  <a:tcPr marL="48466" marR="4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EFE"/>
                    </a:solidFill>
                  </a:tcPr>
                </a:tc>
                <a:tc>
                  <a:txBody>
                    <a:bodyPr/>
                    <a:lstStyle/>
                    <a:p>
                      <a:pPr>
                        <a:spcAft>
                          <a:spcPts val="0"/>
                        </a:spcAft>
                      </a:pPr>
                      <a:r>
                        <a:rPr lang="en-US" sz="1800" b="1">
                          <a:effectLst/>
                        </a:rPr>
                        <a:t>Initial Action</a:t>
                      </a:r>
                      <a:endParaRPr lang="en-US" sz="1800">
                        <a:effectLst/>
                      </a:endParaRPr>
                    </a:p>
                  </a:txBody>
                  <a:tcPr marL="48466" marR="4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EFE"/>
                    </a:solidFill>
                  </a:tcPr>
                </a:tc>
                <a:tc>
                  <a:txBody>
                    <a:bodyPr/>
                    <a:lstStyle/>
                    <a:p>
                      <a:pPr>
                        <a:spcAft>
                          <a:spcPts val="0"/>
                        </a:spcAft>
                      </a:pPr>
                      <a:r>
                        <a:rPr lang="en-US" sz="1800" b="1">
                          <a:effectLst/>
                        </a:rPr>
                        <a:t>Management Plan</a:t>
                      </a:r>
                      <a:endParaRPr lang="en-US" sz="1800">
                        <a:effectLst/>
                      </a:endParaRPr>
                    </a:p>
                  </a:txBody>
                  <a:tcPr marL="48466" marR="4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EFE"/>
                    </a:solidFill>
                  </a:tcPr>
                </a:tc>
              </a:tr>
              <a:tr h="791308">
                <a:tc>
                  <a:txBody>
                    <a:bodyPr/>
                    <a:lstStyle/>
                    <a:p>
                      <a:pPr>
                        <a:spcAft>
                          <a:spcPts val="0"/>
                        </a:spcAft>
                      </a:pPr>
                      <a:r>
                        <a:rPr lang="en-US" sz="1800" b="1" dirty="0">
                          <a:solidFill>
                            <a:srgbClr val="FF0000"/>
                          </a:solidFill>
                          <a:effectLst/>
                        </a:rPr>
                        <a:t>↑ Bilirubin only</a:t>
                      </a:r>
                      <a:endParaRPr lang="en-US" sz="1800" dirty="0">
                        <a:effectLst/>
                      </a:endParaRPr>
                    </a:p>
                  </a:txBody>
                  <a:tcPr marL="48466" marR="48466" marT="0" marB="0">
                    <a:lnL w="12700" cap="flat" cmpd="sng" algn="ctr">
                      <a:solidFill>
                        <a:srgbClr val="E06DAD"/>
                      </a:solidFill>
                      <a:prstDash val="solid"/>
                      <a:round/>
                      <a:headEnd type="none" w="med" len="med"/>
                      <a:tailEnd type="none" w="med" len="med"/>
                    </a:lnL>
                    <a:lnR w="12700" cap="flat" cmpd="sng" algn="ctr">
                      <a:solidFill>
                        <a:srgbClr val="1011A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6365"/>
                      </a:solidFill>
                      <a:prstDash val="solid"/>
                      <a:round/>
                      <a:headEnd type="none" w="med" len="med"/>
                      <a:tailEnd type="none" w="med" len="med"/>
                    </a:lnB>
                    <a:solidFill>
                      <a:srgbClr val="FCFEFE"/>
                    </a:solidFill>
                  </a:tcPr>
                </a:tc>
                <a:tc>
                  <a:txBody>
                    <a:bodyPr/>
                    <a:lstStyle/>
                    <a:p>
                      <a:pPr>
                        <a:spcAft>
                          <a:spcPts val="0"/>
                        </a:spcAft>
                      </a:pPr>
                      <a:r>
                        <a:rPr lang="en-US" sz="1800" dirty="0">
                          <a:effectLst/>
                        </a:rPr>
                        <a:t>Check conjugated / unconjugated ratio to exclude </a:t>
                      </a:r>
                      <a:r>
                        <a:rPr lang="en-US" sz="1800" dirty="0" err="1">
                          <a:effectLst/>
                        </a:rPr>
                        <a:t>haemolysis</a:t>
                      </a:r>
                      <a:endParaRPr lang="en-US" sz="1800" dirty="0">
                        <a:effectLst/>
                      </a:endParaRPr>
                    </a:p>
                  </a:txBody>
                  <a:tcPr marL="48466" marR="48466" marT="0" marB="0">
                    <a:lnL w="12700" cap="flat" cmpd="sng" algn="ctr">
                      <a:solidFill>
                        <a:srgbClr val="1011AE"/>
                      </a:solidFill>
                      <a:prstDash val="solid"/>
                      <a:round/>
                      <a:headEnd type="none" w="med" len="med"/>
                      <a:tailEnd type="none" w="med" len="med"/>
                    </a:lnL>
                    <a:lnR w="12700" cap="flat" cmpd="sng" algn="ctr">
                      <a:solidFill>
                        <a:srgbClr val="502CA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0F68C"/>
                      </a:solidFill>
                      <a:prstDash val="solid"/>
                      <a:round/>
                      <a:headEnd type="none" w="med" len="med"/>
                      <a:tailEnd type="none" w="med" len="med"/>
                    </a:lnB>
                    <a:solidFill>
                      <a:srgbClr val="FCFEFE"/>
                    </a:solidFill>
                  </a:tcPr>
                </a:tc>
                <a:tc>
                  <a:txBody>
                    <a:bodyPr/>
                    <a:lstStyle/>
                    <a:p>
                      <a:pPr>
                        <a:spcAft>
                          <a:spcPts val="0"/>
                        </a:spcAft>
                      </a:pPr>
                      <a:r>
                        <a:rPr lang="en-US" sz="1800">
                          <a:effectLst/>
                        </a:rPr>
                        <a:t>Reassure – likely to be </a:t>
                      </a:r>
                      <a:r>
                        <a:rPr lang="en-US" sz="1800" b="1">
                          <a:solidFill>
                            <a:srgbClr val="0070C0"/>
                          </a:solidFill>
                          <a:effectLst/>
                        </a:rPr>
                        <a:t>Gilbert’s Syndrome</a:t>
                      </a:r>
                      <a:endParaRPr lang="en-US" sz="1800">
                        <a:effectLst/>
                      </a:endParaRPr>
                    </a:p>
                  </a:txBody>
                  <a:tcPr marL="48466" marR="48466" marT="0" marB="0">
                    <a:lnL w="12700" cap="flat" cmpd="sng" algn="ctr">
                      <a:solidFill>
                        <a:srgbClr val="502CA9"/>
                      </a:solidFill>
                      <a:prstDash val="solid"/>
                      <a:round/>
                      <a:headEnd type="none" w="med" len="med"/>
                      <a:tailEnd type="none" w="med" len="med"/>
                    </a:lnL>
                    <a:lnR w="12700" cap="flat" cmpd="sng" algn="ctr">
                      <a:solidFill>
                        <a:srgbClr val="70636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7A9F"/>
                      </a:solidFill>
                      <a:prstDash val="solid"/>
                      <a:round/>
                      <a:headEnd type="none" w="med" len="med"/>
                      <a:tailEnd type="none" w="med" len="med"/>
                    </a:lnB>
                    <a:solidFill>
                      <a:srgbClr val="FCFEFE"/>
                    </a:solidFill>
                  </a:tcPr>
                </a:tc>
              </a:tr>
              <a:tr h="1318846">
                <a:tc>
                  <a:txBody>
                    <a:bodyPr/>
                    <a:lstStyle/>
                    <a:p>
                      <a:pPr>
                        <a:spcAft>
                          <a:spcPts val="0"/>
                        </a:spcAft>
                      </a:pPr>
                      <a:r>
                        <a:rPr lang="en-US" sz="1800" b="1" dirty="0">
                          <a:solidFill>
                            <a:srgbClr val="FF0000"/>
                          </a:solidFill>
                          <a:effectLst/>
                        </a:rPr>
                        <a:t>↑ gamma-GT only</a:t>
                      </a:r>
                      <a:endParaRPr lang="en-US" sz="1800" dirty="0">
                        <a:effectLst/>
                      </a:endParaRPr>
                    </a:p>
                  </a:txBody>
                  <a:tcPr marL="48466" marR="48466" marT="0" marB="0">
                    <a:lnL w="12700" cap="flat" cmpd="sng" algn="ctr">
                      <a:solidFill>
                        <a:srgbClr val="C068AD"/>
                      </a:solidFill>
                      <a:prstDash val="solid"/>
                      <a:round/>
                      <a:headEnd type="none" w="med" len="med"/>
                      <a:tailEnd type="none" w="med" len="med"/>
                    </a:lnL>
                    <a:lnR w="12700" cap="flat" cmpd="sng" algn="ctr">
                      <a:solidFill>
                        <a:srgbClr val="806565"/>
                      </a:solidFill>
                      <a:prstDash val="solid"/>
                      <a:round/>
                      <a:headEnd type="none" w="med" len="med"/>
                      <a:tailEnd type="none" w="med" len="med"/>
                    </a:lnR>
                    <a:lnT w="12700" cap="flat" cmpd="sng" algn="ctr">
                      <a:solidFill>
                        <a:srgbClr val="706365"/>
                      </a:solidFill>
                      <a:prstDash val="solid"/>
                      <a:round/>
                      <a:headEnd type="none" w="med" len="med"/>
                      <a:tailEnd type="none" w="med" len="med"/>
                    </a:lnT>
                    <a:lnB w="12700" cap="flat" cmpd="sng" algn="ctr">
                      <a:solidFill>
                        <a:srgbClr val="1011AE"/>
                      </a:solidFill>
                      <a:prstDash val="solid"/>
                      <a:round/>
                      <a:headEnd type="none" w="med" len="med"/>
                      <a:tailEnd type="none" w="med" len="med"/>
                    </a:lnB>
                    <a:solidFill>
                      <a:srgbClr val="FCFEFE"/>
                    </a:solidFill>
                  </a:tcPr>
                </a:tc>
                <a:tc>
                  <a:txBody>
                    <a:bodyPr/>
                    <a:lstStyle/>
                    <a:p>
                      <a:pPr>
                        <a:spcAft>
                          <a:spcPts val="0"/>
                        </a:spcAft>
                      </a:pPr>
                      <a:r>
                        <a:rPr lang="en-US" sz="1800">
                          <a:effectLst/>
                        </a:rPr>
                        <a:t>From history:</a:t>
                      </a:r>
                    </a:p>
                    <a:p>
                      <a:pPr marL="457200" indent="-228600"/>
                      <a:r>
                        <a:rPr lang="en-US" sz="1800">
                          <a:effectLst/>
                        </a:rPr>
                        <a:t>-</a:t>
                      </a:r>
                      <a:r>
                        <a:rPr lang="en-US" sz="800" b="0" i="0">
                          <a:effectLst/>
                          <a:latin typeface="Times New Roman"/>
                        </a:rPr>
                        <a:t>          </a:t>
                      </a:r>
                      <a:r>
                        <a:rPr lang="en-US" sz="1800">
                          <a:effectLst/>
                        </a:rPr>
                        <a:t>Alcohol?</a:t>
                      </a:r>
                    </a:p>
                    <a:p>
                      <a:pPr marL="457200" indent="-228600"/>
                      <a:r>
                        <a:rPr lang="en-US" sz="1800">
                          <a:effectLst/>
                        </a:rPr>
                        <a:t>-</a:t>
                      </a:r>
                      <a:r>
                        <a:rPr lang="en-US" sz="800" b="0" i="0">
                          <a:effectLst/>
                          <a:latin typeface="Times New Roman"/>
                        </a:rPr>
                        <a:t>          </a:t>
                      </a:r>
                      <a:r>
                        <a:rPr lang="en-US" sz="1800">
                          <a:effectLst/>
                        </a:rPr>
                        <a:t>Enzyme inducing drugs?</a:t>
                      </a:r>
                    </a:p>
                    <a:p>
                      <a:pPr marL="457200" indent="-228600"/>
                      <a:r>
                        <a:rPr lang="en-US" sz="1800">
                          <a:effectLst/>
                        </a:rPr>
                        <a:t>-</a:t>
                      </a:r>
                      <a:r>
                        <a:rPr lang="en-US" sz="800" b="0" i="0">
                          <a:effectLst/>
                          <a:latin typeface="Times New Roman"/>
                        </a:rPr>
                        <a:t>          </a:t>
                      </a:r>
                      <a:r>
                        <a:rPr lang="en-US" sz="1800">
                          <a:effectLst/>
                        </a:rPr>
                        <a:t>Obese?</a:t>
                      </a:r>
                    </a:p>
                  </a:txBody>
                  <a:tcPr marL="48466" marR="48466" marT="0" marB="0">
                    <a:lnL w="12700" cap="flat" cmpd="sng" algn="ctr">
                      <a:solidFill>
                        <a:srgbClr val="806565"/>
                      </a:solidFill>
                      <a:prstDash val="solid"/>
                      <a:round/>
                      <a:headEnd type="none" w="med" len="med"/>
                      <a:tailEnd type="none" w="med" len="med"/>
                    </a:lnL>
                    <a:lnR w="12700" cap="flat" cmpd="sng" algn="ctr">
                      <a:solidFill>
                        <a:srgbClr val="C07A9F"/>
                      </a:solidFill>
                      <a:prstDash val="solid"/>
                      <a:round/>
                      <a:headEnd type="none" w="med" len="med"/>
                      <a:tailEnd type="none" w="med" len="med"/>
                    </a:lnR>
                    <a:lnT w="12700" cap="flat" cmpd="sng" algn="ctr">
                      <a:solidFill>
                        <a:srgbClr val="30F68C"/>
                      </a:solidFill>
                      <a:prstDash val="solid"/>
                      <a:round/>
                      <a:headEnd type="none" w="med" len="med"/>
                      <a:tailEnd type="none" w="med" len="med"/>
                    </a:lnT>
                    <a:lnB w="12700" cap="flat" cmpd="sng" algn="ctr">
                      <a:solidFill>
                        <a:srgbClr val="1063AB"/>
                      </a:solidFill>
                      <a:prstDash val="solid"/>
                      <a:round/>
                      <a:headEnd type="none" w="med" len="med"/>
                      <a:tailEnd type="none" w="med" len="med"/>
                    </a:lnB>
                    <a:solidFill>
                      <a:srgbClr val="FCFEFE"/>
                    </a:solidFill>
                  </a:tcPr>
                </a:tc>
                <a:tc>
                  <a:txBody>
                    <a:bodyPr/>
                    <a:lstStyle/>
                    <a:p>
                      <a:pPr>
                        <a:spcAft>
                          <a:spcPts val="0"/>
                        </a:spcAft>
                      </a:pPr>
                      <a:r>
                        <a:rPr lang="en-US" sz="1800">
                          <a:effectLst/>
                        </a:rPr>
                        <a:t> </a:t>
                      </a:r>
                    </a:p>
                    <a:p>
                      <a:r>
                        <a:rPr lang="en-US" sz="1800">
                          <a:effectLst/>
                          <a:latin typeface="Cambria Math"/>
                        </a:rPr>
                        <a:t>≫</a:t>
                      </a:r>
                      <a:r>
                        <a:rPr lang="en-US" sz="1800">
                          <a:effectLst/>
                        </a:rPr>
                        <a:t> Reduce alcohol intake</a:t>
                      </a:r>
                    </a:p>
                    <a:p>
                      <a:r>
                        <a:rPr lang="en-US" sz="1800">
                          <a:effectLst/>
                          <a:latin typeface="Cambria Math"/>
                        </a:rPr>
                        <a:t>≫</a:t>
                      </a:r>
                      <a:r>
                        <a:rPr lang="en-US" sz="1800">
                          <a:effectLst/>
                        </a:rPr>
                        <a:t> No action</a:t>
                      </a:r>
                    </a:p>
                    <a:p>
                      <a:r>
                        <a:rPr lang="en-US" sz="1800">
                          <a:effectLst/>
                          <a:latin typeface="Cambria Math"/>
                        </a:rPr>
                        <a:t>≫</a:t>
                      </a:r>
                      <a:r>
                        <a:rPr lang="en-US" sz="1800">
                          <a:effectLst/>
                        </a:rPr>
                        <a:t> Lose weight</a:t>
                      </a:r>
                    </a:p>
                  </a:txBody>
                  <a:tcPr marL="48466" marR="48466" marT="0" marB="0">
                    <a:lnL w="12700" cap="flat" cmpd="sng" algn="ctr">
                      <a:solidFill>
                        <a:srgbClr val="C07A9F"/>
                      </a:solidFill>
                      <a:prstDash val="solid"/>
                      <a:round/>
                      <a:headEnd type="none" w="med" len="med"/>
                      <a:tailEnd type="none" w="med" len="med"/>
                    </a:lnL>
                    <a:lnR w="12700" cap="flat" cmpd="sng" algn="ctr">
                      <a:solidFill>
                        <a:srgbClr val="1011AE"/>
                      </a:solidFill>
                      <a:prstDash val="solid"/>
                      <a:round/>
                      <a:headEnd type="none" w="med" len="med"/>
                      <a:tailEnd type="none" w="med" len="med"/>
                    </a:lnR>
                    <a:lnT w="12700" cap="flat" cmpd="sng" algn="ctr">
                      <a:solidFill>
                        <a:srgbClr val="C07A9F"/>
                      </a:solidFill>
                      <a:prstDash val="solid"/>
                      <a:round/>
                      <a:headEnd type="none" w="med" len="med"/>
                      <a:tailEnd type="none" w="med" len="med"/>
                    </a:lnT>
                    <a:lnB w="12700" cap="flat" cmpd="sng" algn="ctr">
                      <a:solidFill>
                        <a:srgbClr val="706365"/>
                      </a:solidFill>
                      <a:prstDash val="solid"/>
                      <a:round/>
                      <a:headEnd type="none" w="med" len="med"/>
                      <a:tailEnd type="none" w="med" len="med"/>
                    </a:lnB>
                    <a:solidFill>
                      <a:srgbClr val="FCFEFE"/>
                    </a:solidFill>
                  </a:tcPr>
                </a:tc>
              </a:tr>
              <a:tr h="2110154">
                <a:tc>
                  <a:txBody>
                    <a:bodyPr/>
                    <a:lstStyle/>
                    <a:p>
                      <a:pPr>
                        <a:spcAft>
                          <a:spcPts val="0"/>
                        </a:spcAft>
                      </a:pPr>
                      <a:r>
                        <a:rPr lang="en-US" sz="1800" b="1" dirty="0">
                          <a:solidFill>
                            <a:srgbClr val="FF0000"/>
                          </a:solidFill>
                          <a:effectLst/>
                        </a:rPr>
                        <a:t>↑ ALP / ALT &lt;2x normal</a:t>
                      </a:r>
                      <a:endParaRPr lang="en-US" sz="1800" dirty="0">
                        <a:effectLst/>
                      </a:endParaRPr>
                    </a:p>
                  </a:txBody>
                  <a:tcPr marL="48466" marR="48466" marT="0" marB="0">
                    <a:lnL w="12700" cap="flat" cmpd="sng" algn="ctr">
                      <a:solidFill>
                        <a:srgbClr val="F0DF4E"/>
                      </a:solidFill>
                      <a:prstDash val="solid"/>
                      <a:round/>
                      <a:headEnd type="none" w="med" len="med"/>
                      <a:tailEnd type="none" w="med" len="med"/>
                    </a:lnL>
                    <a:lnR w="12700" cap="flat" cmpd="sng" algn="ctr">
                      <a:solidFill>
                        <a:srgbClr val="502CA9"/>
                      </a:solidFill>
                      <a:prstDash val="solid"/>
                      <a:round/>
                      <a:headEnd type="none" w="med" len="med"/>
                      <a:tailEnd type="none" w="med" len="med"/>
                    </a:lnR>
                    <a:lnT w="12700" cap="flat" cmpd="sng" algn="ctr">
                      <a:solidFill>
                        <a:srgbClr val="1011AE"/>
                      </a:solidFill>
                      <a:prstDash val="solid"/>
                      <a:round/>
                      <a:headEnd type="none" w="med" len="med"/>
                      <a:tailEnd type="none" w="med" len="med"/>
                    </a:lnT>
                    <a:lnB w="12700" cap="flat" cmpd="sng" algn="ctr">
                      <a:solidFill>
                        <a:srgbClr val="806565"/>
                      </a:solidFill>
                      <a:prstDash val="solid"/>
                      <a:round/>
                      <a:headEnd type="none" w="med" len="med"/>
                      <a:tailEnd type="none" w="med" len="med"/>
                    </a:lnB>
                    <a:solidFill>
                      <a:srgbClr val="FCFEFE"/>
                    </a:solidFill>
                  </a:tcPr>
                </a:tc>
                <a:tc>
                  <a:txBody>
                    <a:bodyPr/>
                    <a:lstStyle/>
                    <a:p>
                      <a:pPr>
                        <a:spcAft>
                          <a:spcPts val="0"/>
                        </a:spcAft>
                      </a:pPr>
                      <a:r>
                        <a:rPr lang="en-US" sz="1800">
                          <a:effectLst/>
                        </a:rPr>
                        <a:t>-----------------------------------------------</a:t>
                      </a:r>
                    </a:p>
                  </a:txBody>
                  <a:tcPr marL="48466" marR="48466" marT="0" marB="0">
                    <a:lnL w="12700" cap="flat" cmpd="sng" algn="ctr">
                      <a:solidFill>
                        <a:srgbClr val="502CA9"/>
                      </a:solidFill>
                      <a:prstDash val="solid"/>
                      <a:round/>
                      <a:headEnd type="none" w="med" len="med"/>
                      <a:tailEnd type="none" w="med" len="med"/>
                    </a:lnL>
                    <a:lnR w="12700" cap="flat" cmpd="sng" algn="ctr">
                      <a:solidFill>
                        <a:srgbClr val="706365"/>
                      </a:solidFill>
                      <a:prstDash val="solid"/>
                      <a:round/>
                      <a:headEnd type="none" w="med" len="med"/>
                      <a:tailEnd type="none" w="med" len="med"/>
                    </a:lnR>
                    <a:lnT w="12700" cap="flat" cmpd="sng" algn="ctr">
                      <a:solidFill>
                        <a:srgbClr val="1063AB"/>
                      </a:solidFill>
                      <a:prstDash val="solid"/>
                      <a:round/>
                      <a:headEnd type="none" w="med" len="med"/>
                      <a:tailEnd type="none" w="med" len="med"/>
                    </a:lnT>
                    <a:lnB w="12700" cap="flat" cmpd="sng" algn="ctr">
                      <a:solidFill>
                        <a:srgbClr val="D06E65"/>
                      </a:solidFill>
                      <a:prstDash val="solid"/>
                      <a:round/>
                      <a:headEnd type="none" w="med" len="med"/>
                      <a:tailEnd type="none" w="med" len="med"/>
                    </a:lnB>
                    <a:solidFill>
                      <a:srgbClr val="FCFEFE"/>
                    </a:solidFill>
                  </a:tcPr>
                </a:tc>
                <a:tc>
                  <a:txBody>
                    <a:bodyPr/>
                    <a:lstStyle/>
                    <a:p>
                      <a:pPr>
                        <a:spcAft>
                          <a:spcPts val="0"/>
                        </a:spcAft>
                      </a:pPr>
                      <a:r>
                        <a:rPr lang="en-US" sz="1800">
                          <a:effectLst/>
                        </a:rPr>
                        <a:t>Reduce alcohol intake</a:t>
                      </a:r>
                    </a:p>
                    <a:p>
                      <a:r>
                        <a:rPr lang="en-US" sz="1800">
                          <a:effectLst/>
                        </a:rPr>
                        <a:t>Stop hepatotoxic drugs</a:t>
                      </a:r>
                    </a:p>
                    <a:p>
                      <a:r>
                        <a:rPr lang="en-US" sz="1800">
                          <a:effectLst/>
                        </a:rPr>
                        <a:t>Lose Weight (BMI&gt;25)</a:t>
                      </a:r>
                    </a:p>
                    <a:p>
                      <a:r>
                        <a:rPr lang="en-US" sz="1800" b="1">
                          <a:solidFill>
                            <a:srgbClr val="0070C0"/>
                          </a:solidFill>
                          <a:effectLst/>
                        </a:rPr>
                        <a:t>Recheck LFT’s in 3-6 months</a:t>
                      </a:r>
                      <a:endParaRPr lang="en-US" sz="1800">
                        <a:effectLst/>
                      </a:endParaRPr>
                    </a:p>
                  </a:txBody>
                  <a:tcPr marL="48466" marR="48466" marT="0" marB="0">
                    <a:lnL w="12700" cap="flat" cmpd="sng" algn="ctr">
                      <a:solidFill>
                        <a:srgbClr val="706365"/>
                      </a:solidFill>
                      <a:prstDash val="solid"/>
                      <a:round/>
                      <a:headEnd type="none" w="med" len="med"/>
                      <a:tailEnd type="none" w="med" len="med"/>
                    </a:lnL>
                    <a:lnR w="12700" cap="flat" cmpd="sng" algn="ctr">
                      <a:solidFill>
                        <a:srgbClr val="806565"/>
                      </a:solidFill>
                      <a:prstDash val="solid"/>
                      <a:round/>
                      <a:headEnd type="none" w="med" len="med"/>
                      <a:tailEnd type="none" w="med" len="med"/>
                    </a:lnR>
                    <a:lnT w="12700" cap="flat" cmpd="sng" algn="ctr">
                      <a:solidFill>
                        <a:srgbClr val="706365"/>
                      </a:solidFill>
                      <a:prstDash val="solid"/>
                      <a:round/>
                      <a:headEnd type="none" w="med" len="med"/>
                      <a:tailEnd type="none" w="med" len="med"/>
                    </a:lnT>
                    <a:lnB w="12700" cap="flat" cmpd="sng" algn="ctr">
                      <a:solidFill>
                        <a:srgbClr val="1011AE"/>
                      </a:solidFill>
                      <a:prstDash val="solid"/>
                      <a:round/>
                      <a:headEnd type="none" w="med" len="med"/>
                      <a:tailEnd type="none" w="med" len="med"/>
                    </a:lnB>
                    <a:solidFill>
                      <a:srgbClr val="FCFEFE"/>
                    </a:solidFill>
                  </a:tcPr>
                </a:tc>
              </a:tr>
              <a:tr h="2373923">
                <a:tc>
                  <a:txBody>
                    <a:bodyPr/>
                    <a:lstStyle/>
                    <a:p>
                      <a:pPr>
                        <a:spcAft>
                          <a:spcPts val="0"/>
                        </a:spcAft>
                      </a:pPr>
                      <a:r>
                        <a:rPr lang="en-US" sz="1800" b="1" dirty="0">
                          <a:solidFill>
                            <a:srgbClr val="FF0000"/>
                          </a:solidFill>
                          <a:effectLst/>
                        </a:rPr>
                        <a:t>↑ ALP / ALT &gt;2x normal </a:t>
                      </a:r>
                      <a:r>
                        <a:rPr lang="en-US" sz="1800" dirty="0">
                          <a:effectLst/>
                        </a:rPr>
                        <a:t>(or &lt;2x normal, but persistently high)</a:t>
                      </a:r>
                    </a:p>
                  </a:txBody>
                  <a:tcPr marL="48466" marR="48466" marT="0" marB="0">
                    <a:lnL w="12700" cap="flat" cmpd="sng" algn="ctr">
                      <a:solidFill>
                        <a:srgbClr val="C068AD"/>
                      </a:solidFill>
                      <a:prstDash val="solid"/>
                      <a:round/>
                      <a:headEnd type="none" w="med" len="med"/>
                      <a:tailEnd type="none" w="med" len="med"/>
                    </a:lnL>
                    <a:lnR w="12700" cap="flat" cmpd="sng" algn="ctr">
                      <a:solidFill>
                        <a:srgbClr val="C07A9F"/>
                      </a:solidFill>
                      <a:prstDash val="solid"/>
                      <a:round/>
                      <a:headEnd type="none" w="med" len="med"/>
                      <a:tailEnd type="none" w="med" len="med"/>
                    </a:lnR>
                    <a:lnT w="12700" cap="flat" cmpd="sng" algn="ctr">
                      <a:solidFill>
                        <a:srgbClr val="806565"/>
                      </a:solidFill>
                      <a:prstDash val="solid"/>
                      <a:round/>
                      <a:headEnd type="none" w="med" len="med"/>
                      <a:tailEnd type="none" w="med" len="med"/>
                    </a:lnT>
                    <a:lnB w="12700" cap="flat" cmpd="sng" algn="ctr">
                      <a:solidFill>
                        <a:srgbClr val="502CA9"/>
                      </a:solidFill>
                      <a:prstDash val="solid"/>
                      <a:round/>
                      <a:headEnd type="none" w="med" len="med"/>
                      <a:tailEnd type="none" w="med" len="med"/>
                    </a:lnB>
                    <a:solidFill>
                      <a:srgbClr val="FCFEFE"/>
                    </a:solidFill>
                  </a:tcPr>
                </a:tc>
                <a:tc>
                  <a:txBody>
                    <a:bodyPr/>
                    <a:lstStyle/>
                    <a:p>
                      <a:pPr>
                        <a:spcAft>
                          <a:spcPts val="0"/>
                        </a:spcAft>
                      </a:pPr>
                      <a:r>
                        <a:rPr lang="en-US" sz="1800" dirty="0">
                          <a:effectLst/>
                        </a:rPr>
                        <a:t>Further Tests:</a:t>
                      </a:r>
                    </a:p>
                    <a:p>
                      <a:pPr marL="457200" indent="-228600"/>
                      <a:r>
                        <a:rPr lang="en-US" sz="1800" dirty="0">
                          <a:effectLst/>
                        </a:rPr>
                        <a:t>-</a:t>
                      </a:r>
                      <a:r>
                        <a:rPr lang="en-US" sz="800" b="0" i="0" dirty="0">
                          <a:effectLst/>
                          <a:latin typeface="Times New Roman"/>
                        </a:rPr>
                        <a:t>          </a:t>
                      </a:r>
                      <a:r>
                        <a:rPr lang="en-US" sz="1800" dirty="0">
                          <a:effectLst/>
                        </a:rPr>
                        <a:t>Hepatitis virus</a:t>
                      </a:r>
                    </a:p>
                    <a:p>
                      <a:pPr marL="457200" indent="-228600"/>
                      <a:r>
                        <a:rPr lang="en-US" sz="1800" dirty="0">
                          <a:effectLst/>
                        </a:rPr>
                        <a:t>-</a:t>
                      </a:r>
                      <a:r>
                        <a:rPr lang="en-US" sz="800" b="0" i="0" dirty="0">
                          <a:effectLst/>
                          <a:latin typeface="Times New Roman"/>
                        </a:rPr>
                        <a:t>          </a:t>
                      </a:r>
                      <a:r>
                        <a:rPr lang="en-US" sz="1800" dirty="0">
                          <a:effectLst/>
                        </a:rPr>
                        <a:t>Autoimmune tests</a:t>
                      </a:r>
                    </a:p>
                    <a:p>
                      <a:pPr marL="457200" indent="-228600"/>
                      <a:r>
                        <a:rPr lang="en-US" sz="1800" dirty="0">
                          <a:effectLst/>
                        </a:rPr>
                        <a:t>-</a:t>
                      </a:r>
                      <a:r>
                        <a:rPr lang="en-US" sz="800" b="0" i="0" dirty="0">
                          <a:effectLst/>
                          <a:latin typeface="Times New Roman"/>
                        </a:rPr>
                        <a:t>          </a:t>
                      </a:r>
                      <a:r>
                        <a:rPr lang="en-US" sz="1800" dirty="0">
                          <a:effectLst/>
                        </a:rPr>
                        <a:t>Ferritin</a:t>
                      </a:r>
                    </a:p>
                    <a:p>
                      <a:pPr marL="457200" indent="-228600"/>
                      <a:r>
                        <a:rPr lang="en-US" sz="1800" dirty="0">
                          <a:effectLst/>
                        </a:rPr>
                        <a:t>-</a:t>
                      </a:r>
                      <a:r>
                        <a:rPr lang="en-US" sz="800" b="0" i="0" dirty="0">
                          <a:effectLst/>
                          <a:latin typeface="Times New Roman"/>
                        </a:rPr>
                        <a:t>          </a:t>
                      </a:r>
                      <a:r>
                        <a:rPr lang="en-US" sz="1800" dirty="0">
                          <a:effectLst/>
                        </a:rPr>
                        <a:t>USS liver</a:t>
                      </a:r>
                    </a:p>
                  </a:txBody>
                  <a:tcPr marL="48466" marR="48466" marT="0" marB="0">
                    <a:lnL w="12700" cap="flat" cmpd="sng" algn="ctr">
                      <a:solidFill>
                        <a:srgbClr val="C07A9F"/>
                      </a:solidFill>
                      <a:prstDash val="solid"/>
                      <a:round/>
                      <a:headEnd type="none" w="med" len="med"/>
                      <a:tailEnd type="none" w="med" len="med"/>
                    </a:lnL>
                    <a:lnR w="12700" cap="flat" cmpd="sng" algn="ctr">
                      <a:solidFill>
                        <a:srgbClr val="1011AE"/>
                      </a:solidFill>
                      <a:prstDash val="solid"/>
                      <a:round/>
                      <a:headEnd type="none" w="med" len="med"/>
                      <a:tailEnd type="none" w="med" len="med"/>
                    </a:lnR>
                    <a:lnT w="12700" cap="flat" cmpd="sng" algn="ctr">
                      <a:solidFill>
                        <a:srgbClr val="D06E65"/>
                      </a:solidFill>
                      <a:prstDash val="solid"/>
                      <a:round/>
                      <a:headEnd type="none" w="med" len="med"/>
                      <a:tailEnd type="none" w="med" len="med"/>
                    </a:lnT>
                    <a:lnB w="12700" cap="flat" cmpd="sng" algn="ctr">
                      <a:solidFill>
                        <a:srgbClr val="D01DC1"/>
                      </a:solidFill>
                      <a:prstDash val="solid"/>
                      <a:round/>
                      <a:headEnd type="none" w="med" len="med"/>
                      <a:tailEnd type="none" w="med" len="med"/>
                    </a:lnB>
                    <a:solidFill>
                      <a:srgbClr val="FCFEFE"/>
                    </a:solidFill>
                  </a:tcPr>
                </a:tc>
                <a:tc>
                  <a:txBody>
                    <a:bodyPr/>
                    <a:lstStyle/>
                    <a:p>
                      <a:pPr>
                        <a:spcAft>
                          <a:spcPts val="0"/>
                        </a:spcAft>
                      </a:pPr>
                      <a:r>
                        <a:rPr lang="en-US" sz="1800" b="1" dirty="0">
                          <a:solidFill>
                            <a:srgbClr val="0070C0"/>
                          </a:solidFill>
                          <a:effectLst/>
                        </a:rPr>
                        <a:t>Dilated bile ducts:</a:t>
                      </a:r>
                      <a:endParaRPr lang="en-US" sz="1800" dirty="0">
                        <a:effectLst/>
                      </a:endParaRPr>
                    </a:p>
                    <a:p>
                      <a:pPr marL="457200" indent="-228600"/>
                      <a:r>
                        <a:rPr lang="en-US" sz="1800" dirty="0">
                          <a:effectLst/>
                        </a:rPr>
                        <a:t>-</a:t>
                      </a:r>
                      <a:r>
                        <a:rPr lang="en-US" sz="800" b="0" i="0" dirty="0">
                          <a:effectLst/>
                          <a:latin typeface="Times New Roman"/>
                        </a:rPr>
                        <a:t>          </a:t>
                      </a:r>
                      <a:r>
                        <a:rPr lang="en-US" sz="1800" dirty="0">
                          <a:effectLst/>
                        </a:rPr>
                        <a:t>Cholangiography, ERCP</a:t>
                      </a:r>
                    </a:p>
                    <a:p>
                      <a:pPr>
                        <a:spcAft>
                          <a:spcPts val="0"/>
                        </a:spcAft>
                      </a:pPr>
                      <a:r>
                        <a:rPr lang="en-US" sz="1800" b="1" dirty="0">
                          <a:solidFill>
                            <a:srgbClr val="0070C0"/>
                          </a:solidFill>
                          <a:effectLst/>
                        </a:rPr>
                        <a:t>Normal bile ducts:</a:t>
                      </a:r>
                      <a:endParaRPr lang="en-US" sz="1800" dirty="0">
                        <a:effectLst/>
                      </a:endParaRPr>
                    </a:p>
                    <a:p>
                      <a:pPr marL="457200" indent="-228600"/>
                      <a:r>
                        <a:rPr lang="en-US" sz="1800" dirty="0">
                          <a:effectLst/>
                        </a:rPr>
                        <a:t>-</a:t>
                      </a:r>
                      <a:r>
                        <a:rPr lang="en-US" sz="800" b="0" i="0" dirty="0">
                          <a:effectLst/>
                          <a:latin typeface="Times New Roman"/>
                        </a:rPr>
                        <a:t>          </a:t>
                      </a:r>
                      <a:r>
                        <a:rPr lang="en-US" sz="1800" b="1" dirty="0">
                          <a:effectLst/>
                        </a:rPr>
                        <a:t>Treat specific disorder</a:t>
                      </a:r>
                      <a:endParaRPr lang="en-US" sz="1800" dirty="0">
                        <a:effectLst/>
                      </a:endParaRPr>
                    </a:p>
                    <a:p>
                      <a:r>
                        <a:rPr lang="en-US" sz="1800" dirty="0">
                          <a:effectLst/>
                        </a:rPr>
                        <a:t> </a:t>
                      </a:r>
                    </a:p>
                  </a:txBody>
                  <a:tcPr marL="48466" marR="48466" marT="0" marB="0">
                    <a:lnL w="12700" cap="flat" cmpd="sng" algn="ctr">
                      <a:solidFill>
                        <a:srgbClr val="1011AE"/>
                      </a:solidFill>
                      <a:prstDash val="solid"/>
                      <a:round/>
                      <a:headEnd type="none" w="med" len="med"/>
                      <a:tailEnd type="none" w="med" len="med"/>
                    </a:lnL>
                    <a:lnR w="12700" cap="flat" cmpd="sng" algn="ctr">
                      <a:solidFill>
                        <a:srgbClr val="502CA9"/>
                      </a:solidFill>
                      <a:prstDash val="solid"/>
                      <a:round/>
                      <a:headEnd type="none" w="med" len="med"/>
                      <a:tailEnd type="none" w="med" len="med"/>
                    </a:lnR>
                    <a:lnT w="12700" cap="flat" cmpd="sng" algn="ctr">
                      <a:solidFill>
                        <a:srgbClr val="1011AE"/>
                      </a:solidFill>
                      <a:prstDash val="solid"/>
                      <a:round/>
                      <a:headEnd type="none" w="med" len="med"/>
                      <a:tailEnd type="none" w="med" len="med"/>
                    </a:lnT>
                    <a:lnB w="12700" cap="flat" cmpd="sng" algn="ctr">
                      <a:solidFill>
                        <a:srgbClr val="806565"/>
                      </a:solidFill>
                      <a:prstDash val="solid"/>
                      <a:round/>
                      <a:headEnd type="none" w="med" len="med"/>
                      <a:tailEnd type="none" w="med" len="med"/>
                    </a:lnB>
                    <a:solidFill>
                      <a:srgbClr val="FCFEFE"/>
                    </a:solidFill>
                  </a:tcPr>
                </a:tc>
              </a:tr>
            </a:tbl>
          </a:graphicData>
        </a:graphic>
      </p:graphicFrame>
    </p:spTree>
    <p:extLst>
      <p:ext uri="{BB962C8B-B14F-4D97-AF65-F5344CB8AC3E}">
        <p14:creationId xmlns:p14="http://schemas.microsoft.com/office/powerpoint/2010/main" val="736384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185</TotalTime>
  <Words>588</Words>
  <Application>Microsoft Office PowerPoint</Application>
  <PresentationFormat>On-screen Show (4:3)</PresentationFormat>
  <Paragraphs>162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Data Analysis</vt:lpstr>
      <vt:lpstr>Commonly encountered clinical data</vt:lpstr>
      <vt:lpstr>Arterial Blood Gas</vt:lpstr>
      <vt:lpstr>The Anion Gap</vt:lpstr>
      <vt:lpstr>Brain Storming</vt:lpstr>
      <vt:lpstr>PowerPoint Presentation</vt:lpstr>
      <vt:lpstr>Answer</vt:lpstr>
      <vt:lpstr>Patterns of LFT results</vt:lpstr>
      <vt:lpstr>PowerPoint Presentation</vt:lpstr>
      <vt:lpstr>Brain Storming</vt:lpstr>
      <vt:lpstr>PowerPoint Presentation</vt:lpstr>
      <vt:lpstr>Answer</vt:lpstr>
      <vt:lpstr>Urea, S. Creatinine and S. electrolytes</vt:lpstr>
      <vt:lpstr>Urea, S. Creatinine and S. electrolytes</vt:lpstr>
      <vt:lpstr>Brain Storming</vt:lpstr>
      <vt:lpstr>PowerPoint Presentation</vt:lpstr>
      <vt:lpstr>Answer</vt:lpstr>
      <vt:lpstr>CBC with PBF</vt:lpstr>
      <vt:lpstr>Brain Storming</vt:lpstr>
      <vt:lpstr>PowerPoint Presentation</vt:lpstr>
      <vt:lpstr>PowerPoint Presentation</vt:lpstr>
      <vt:lpstr>Hormone Assays</vt:lpstr>
      <vt:lpstr>Brain Storming</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Ashik and Sumu</dc:creator>
  <cp:lastModifiedBy>Ashik and Sumu</cp:lastModifiedBy>
  <cp:revision>12</cp:revision>
  <dcterms:created xsi:type="dcterms:W3CDTF">2006-08-16T00:00:00Z</dcterms:created>
  <dcterms:modified xsi:type="dcterms:W3CDTF">2012-05-13T19:31:30Z</dcterms:modified>
</cp:coreProperties>
</file>